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11.png" ContentType="image/png"/>
  <Override PartName="/ppt/media/image2.png" ContentType="image/png"/>
  <Override PartName="/ppt/media/image30.jpeg" ContentType="image/jpe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20.png" ContentType="image/png"/>
  <Override PartName="/ppt/media/image9.png" ContentType="image/png"/>
  <Override PartName="/ppt/media/image4.png" ContentType="image/png"/>
  <Override PartName="/ppt/media/image13.png" ContentType="image/png"/>
  <Override PartName="/ppt/media/image31.png" ContentType="image/png"/>
  <Override PartName="/ppt/media/image7.png" ContentType="image/png"/>
  <Override PartName="/ppt/media/image16.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65.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Slides/_rels/notesSlide65.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10.xml.rels" ContentType="application/vnd.openxmlformats-package.relationships+xml"/>
  <Override PartName="/ppt/notesSlides/_rels/notesSlide51.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51.xml" ContentType="application/vnd.openxmlformats-officedocument.presentationml.notesSlide+xml"/>
  <Override PartName="/ppt/notesSlides/notesSlide10.xml" ContentType="application/vnd.openxmlformats-officedocument.presentationml.notesSlide+xml"/>
  <Override PartName="/ppt/notesSlides/notesSlide5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1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10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0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0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E176A543-0E70-4761-A582-65D211F74B0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hyperlink" Target="https://www.aviationtoday.com/2018/09/14/boeing-ceo-talks-digital-twin-era-aviation/" TargetMode="External"/><Relationship Id="rId2" Type="http://schemas.openxmlformats.org/officeDocument/2006/relationships/slide" Target="../slides/slide51.xml"/><Relationship Id="rId3"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90360" y="744480"/>
            <a:ext cx="6605280" cy="3711240"/>
          </a:xfrm>
          <a:prstGeom prst="rect">
            <a:avLst/>
          </a:prstGeom>
          <a:ln w="0">
            <a:noFill/>
          </a:ln>
        </p:spPr>
      </p:sp>
      <p:sp>
        <p:nvSpPr>
          <p:cNvPr id="369" name="PlaceHolder 2"/>
          <p:cNvSpPr>
            <a:spLocks noGrp="1"/>
          </p:cNvSpPr>
          <p:nvPr>
            <p:ph type="body"/>
          </p:nvPr>
        </p:nvSpPr>
        <p:spPr>
          <a:xfrm>
            <a:off x="679680" y="4715280"/>
            <a:ext cx="5426280" cy="4455000"/>
          </a:xfrm>
          <a:prstGeom prst="rect">
            <a:avLst/>
          </a:prstGeom>
          <a:noFill/>
          <a:ln w="0">
            <a:noFill/>
          </a:ln>
        </p:spPr>
        <p:txBody>
          <a:bodyPr lIns="95400" rIns="95400" tIns="47880" bIns="47880" anchor="t">
            <a:noAutofit/>
          </a:bodyPr>
          <a:p>
            <a:pPr marL="216000" indent="-216000">
              <a:buNone/>
            </a:pPr>
            <a:endParaRPr b="0" lang="en-GB" sz="1800" spc="-1" strike="noStrike">
              <a:solidFill>
                <a:srgbClr val="000000"/>
              </a:solidFill>
              <a:latin typeface="Arial"/>
            </a:endParaRPr>
          </a:p>
        </p:txBody>
      </p:sp>
      <p:sp>
        <p:nvSpPr>
          <p:cNvPr id="370" name="CustomShape 3"/>
          <p:cNvSpPr/>
          <p:nvPr/>
        </p:nvSpPr>
        <p:spPr>
          <a:xfrm>
            <a:off x="3850560" y="9428760"/>
            <a:ext cx="2933640" cy="4845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A507A731-ABB9-491E-9FB2-A6E9D1C2E0C4}"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217440" y="812880"/>
            <a:ext cx="7113240" cy="3997080"/>
          </a:xfrm>
          <a:prstGeom prst="rect">
            <a:avLst/>
          </a:prstGeom>
          <a:ln w="0">
            <a:noFill/>
          </a:ln>
        </p:spPr>
      </p:sp>
      <p:sp>
        <p:nvSpPr>
          <p:cNvPr id="372" name="PlaceHolder 2"/>
          <p:cNvSpPr>
            <a:spLocks noGrp="1"/>
          </p:cNvSpPr>
          <p:nvPr>
            <p:ph type="body"/>
          </p:nvPr>
        </p:nvSpPr>
        <p:spPr>
          <a:xfrm>
            <a:off x="756000" y="5078520"/>
            <a:ext cx="6036120" cy="479952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373" name="CustomShape 3"/>
          <p:cNvSpPr/>
          <p:nvPr/>
        </p:nvSpPr>
        <p:spPr>
          <a:xfrm>
            <a:off x="4278960" y="10157400"/>
            <a:ext cx="3269160" cy="522720"/>
          </a:xfrm>
          <a:prstGeom prst="rect">
            <a:avLst/>
          </a:prstGeom>
          <a:noFill/>
          <a:ln w="0">
            <a:noFill/>
          </a:ln>
        </p:spPr>
        <p:style>
          <a:lnRef idx="0"/>
          <a:fillRef idx="0"/>
          <a:effectRef idx="0"/>
          <a:fontRef idx="minor"/>
        </p:style>
        <p:txBody>
          <a:bodyPr lIns="0" rIns="0" tIns="0" bIns="0" anchor="b">
            <a:noAutofit/>
          </a:bodyPr>
          <a:p>
            <a:pPr algn="r">
              <a:lnSpc>
                <a:spcPct val="100000"/>
              </a:lnSpc>
            </a:pPr>
            <a:fld id="{B4CD41CB-AB53-4C9C-8B0E-28D061CF658D}"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217440" y="812880"/>
            <a:ext cx="7121880" cy="4005720"/>
          </a:xfrm>
          <a:prstGeom prst="rect">
            <a:avLst/>
          </a:prstGeom>
          <a:ln w="0">
            <a:noFill/>
          </a:ln>
        </p:spPr>
      </p:sp>
      <p:sp>
        <p:nvSpPr>
          <p:cNvPr id="375"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376" name="TextShape 2"/>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FFA66E30-9899-4ED8-BCD1-F17C35BC26B0}"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217440" y="812880"/>
            <a:ext cx="7121880" cy="4005720"/>
          </a:xfrm>
          <a:prstGeom prst="rect">
            <a:avLst/>
          </a:prstGeom>
          <a:ln w="0">
            <a:noFill/>
          </a:ln>
        </p:spPr>
      </p:sp>
      <p:sp>
        <p:nvSpPr>
          <p:cNvPr id="378"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379" name="TextShape 4"/>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542CEB74-82B4-4073-B46D-61613011EDFF}"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217440" y="812880"/>
            <a:ext cx="7121880" cy="4005720"/>
          </a:xfrm>
          <a:prstGeom prst="rect">
            <a:avLst/>
          </a:prstGeom>
          <a:ln w="0">
            <a:noFill/>
          </a:ln>
        </p:spPr>
      </p:sp>
      <p:sp>
        <p:nvSpPr>
          <p:cNvPr id="381"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-The world’s largest aerospace company </a:t>
            </a:r>
            <a:r>
              <a:rPr b="0" lang="en-US" sz="1200" spc="-1" strike="noStrike" u="sng">
                <a:solidFill>
                  <a:srgbClr val="000000"/>
                </a:solidFill>
                <a:uFillTx/>
                <a:latin typeface="+mn-lt"/>
                <a:ea typeface="+mn-ea"/>
                <a:hlinkClick r:id="rId1"/>
              </a:rPr>
              <a:t>Boeing</a:t>
            </a:r>
            <a:r>
              <a:rPr b="0" lang="en-US" sz="1200" spc="-1" strike="noStrike">
                <a:solidFill>
                  <a:srgbClr val="000000"/>
                </a:solidFill>
                <a:latin typeface="+mn-lt"/>
                <a:ea typeface="+mn-ea"/>
              </a:rPr>
              <a:t> uses a Digital Twin solution for the development of its commercial and military airplanes  aimed at improving their quality and safety.</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382" name="TextShape 6"/>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40B9B375-943F-45A0-A20C-1466C1677984}"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217440" y="812880"/>
            <a:ext cx="7121880" cy="4005720"/>
          </a:xfrm>
          <a:prstGeom prst="rect">
            <a:avLst/>
          </a:prstGeom>
          <a:ln w="0">
            <a:noFill/>
          </a:ln>
        </p:spPr>
      </p:sp>
      <p:sp>
        <p:nvSpPr>
          <p:cNvPr id="384"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385" name="TextShape 5"/>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8831FF15-725E-46F7-A873-FE25B23071C9}"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217440" y="812880"/>
            <a:ext cx="7121880" cy="4005720"/>
          </a:xfrm>
          <a:prstGeom prst="rect">
            <a:avLst/>
          </a:prstGeom>
          <a:ln w="0">
            <a:noFill/>
          </a:ln>
        </p:spPr>
      </p:sp>
      <p:sp>
        <p:nvSpPr>
          <p:cNvPr id="387"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Internet of Things (IoT) defines hundreds of millions of devices that can be connected and controlled via the internet.</a:t>
            </a:r>
            <a:endParaRPr b="0" lang="en-GB" sz="1200" spc="-1" strike="noStrike">
              <a:solidFill>
                <a:srgbClr val="000000"/>
              </a:solidFill>
              <a:latin typeface="Arial"/>
            </a:endParaRPr>
          </a:p>
          <a:p>
            <a:pPr marL="216000" indent="0">
              <a:lnSpc>
                <a:spcPct val="100000"/>
              </a:lnSpc>
              <a:buNone/>
              <a:tabLst>
                <a:tab algn="l" pos="0"/>
              </a:tabLst>
            </a:pPr>
            <a:r>
              <a:rPr b="0" lang="en-US" sz="1200" spc="-1" strike="noStrike">
                <a:solidFill>
                  <a:srgbClr val="000000"/>
                </a:solidFill>
                <a:latin typeface="+mn-lt"/>
                <a:ea typeface="+mn-ea"/>
              </a:rPr>
              <a:t>On the other hand, digital twin is a virtual replica of an object, system, process, product or service that is digitalized and put on a simulation platform. Digital Twinning, is called a process that involves creating and building a reality-based entity on an online platform. Unlike Internet of Things that must meet the criteria of being able to connect to the Internet and be controlled, a virtual twin can be </a:t>
            </a:r>
            <a:r>
              <a:rPr b="1" lang="en-US" sz="1200" spc="-1" strike="noStrike">
                <a:solidFill>
                  <a:srgbClr val="000000"/>
                </a:solidFill>
                <a:latin typeface="+mn-lt"/>
                <a:ea typeface="+mn-ea"/>
              </a:rPr>
              <a:t>anything you can imagine</a:t>
            </a:r>
            <a:r>
              <a:rPr b="0" lang="en-US" sz="1200" spc="-1" strike="noStrike">
                <a:solidFill>
                  <a:srgbClr val="000000"/>
                </a:solidFill>
                <a:latin typeface="+mn-lt"/>
                <a:ea typeface="+mn-ea"/>
              </a:rPr>
              <a:t>.</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388" name="TextShape 7"/>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E4F4CAF7-A690-4A10-B7DF-F2A07CF0138E}"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217440" y="812880"/>
            <a:ext cx="7121880" cy="4005720"/>
          </a:xfrm>
          <a:prstGeom prst="rect">
            <a:avLst/>
          </a:prstGeom>
          <a:ln w="0">
            <a:noFill/>
          </a:ln>
        </p:spPr>
      </p:sp>
      <p:sp>
        <p:nvSpPr>
          <p:cNvPr id="390"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391" name="TextShape 8"/>
          <p:cNvSpPr/>
          <p:nvPr/>
        </p:nvSpPr>
        <p:spPr>
          <a:xfrm>
            <a:off x="4278960" y="10157400"/>
            <a:ext cx="3277800" cy="531360"/>
          </a:xfrm>
          <a:prstGeom prst="rect">
            <a:avLst/>
          </a:prstGeom>
          <a:noFill/>
          <a:ln w="0">
            <a:noFill/>
          </a:ln>
        </p:spPr>
        <p:style>
          <a:lnRef idx="0"/>
          <a:fillRef idx="0"/>
          <a:effectRef idx="0"/>
          <a:fontRef idx="minor"/>
        </p:style>
        <p:txBody>
          <a:bodyPr lIns="0" rIns="0" tIns="0" bIns="0" anchor="b">
            <a:noAutofit/>
          </a:bodyPr>
          <a:p>
            <a:pPr algn="r">
              <a:lnSpc>
                <a:spcPct val="100000"/>
              </a:lnSpc>
            </a:pPr>
            <a:fld id="{A3AFF573-2470-4E4B-8643-E9B78C96661B}"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90360" y="744480"/>
            <a:ext cx="6605280" cy="3711240"/>
          </a:xfrm>
          <a:prstGeom prst="rect">
            <a:avLst/>
          </a:prstGeom>
          <a:ln w="0">
            <a:noFill/>
          </a:ln>
        </p:spPr>
      </p:sp>
      <p:sp>
        <p:nvSpPr>
          <p:cNvPr id="393" name="PlaceHolder 2"/>
          <p:cNvSpPr>
            <a:spLocks noGrp="1"/>
          </p:cNvSpPr>
          <p:nvPr>
            <p:ph type="body"/>
          </p:nvPr>
        </p:nvSpPr>
        <p:spPr>
          <a:xfrm>
            <a:off x="679680" y="4715280"/>
            <a:ext cx="5426280" cy="4455000"/>
          </a:xfrm>
          <a:prstGeom prst="rect">
            <a:avLst/>
          </a:prstGeom>
          <a:noFill/>
          <a:ln w="0">
            <a:noFill/>
          </a:ln>
        </p:spPr>
        <p:txBody>
          <a:bodyPr lIns="95400" rIns="95400" tIns="47880" bIns="47880" anchor="t">
            <a:noAutofit/>
          </a:bodyPr>
          <a:p>
            <a:pPr marL="216000" indent="-216000">
              <a:buNone/>
            </a:pPr>
            <a:endParaRPr b="0" lang="en-GB" sz="1800" spc="-1" strike="noStrike">
              <a:solidFill>
                <a:srgbClr val="000000"/>
              </a:solidFill>
              <a:latin typeface="Arial"/>
            </a:endParaRPr>
          </a:p>
        </p:txBody>
      </p:sp>
      <p:sp>
        <p:nvSpPr>
          <p:cNvPr id="394" name="CustomShape 91"/>
          <p:cNvSpPr/>
          <p:nvPr/>
        </p:nvSpPr>
        <p:spPr>
          <a:xfrm>
            <a:off x="3850560" y="9428760"/>
            <a:ext cx="2933640" cy="4845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A5EA6FB6-F5F6-46FD-85B1-FA010C471892}"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2">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CE5EA69-C7A0-4E32-9135-375DF8F309F5}" type="slidenum">
              <a:rPr b="0" lang="de-DE" sz="1800" spc="-1" strike="noStrike">
                <a:solidFill>
                  <a:srgbClr val="808080"/>
                </a:solidFill>
                <a:latin typeface="Arial Unicode MS"/>
                <a:ea typeface="DejaVu Sans"/>
              </a:rPr>
              <a:t>65</a:t>
            </a:fld>
            <a:endParaRPr b="0" lang="en-GB" sz="1800" spc="-1" strike="noStrike">
              <a:solidFill>
                <a:srgbClr val="000000"/>
              </a:solidFill>
              <a:latin typeface="Arial"/>
            </a:endParaRPr>
          </a:p>
        </p:txBody>
      </p:sp>
      <p:sp>
        <p:nvSpPr>
          <p:cNvPr id="2" name="CustomShape 3"/>
          <p:cNvSpPr/>
          <p:nvPr/>
        </p:nvSpPr>
        <p:spPr>
          <a:xfrm>
            <a:off x="912240" y="1268280"/>
            <a:ext cx="9204120" cy="35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8120" cy="558000"/>
          </a:xfrm>
          <a:prstGeom prst="rect">
            <a:avLst/>
          </a:prstGeom>
          <a:ln w="0">
            <a:noFill/>
          </a:ln>
        </p:spPr>
      </p:pic>
      <p:pic>
        <p:nvPicPr>
          <p:cNvPr id="4" name="Grafik 2" descr=""/>
          <p:cNvPicPr/>
          <p:nvPr/>
        </p:nvPicPr>
        <p:blipFill>
          <a:blip r:embed="rId3"/>
          <a:stretch/>
        </p:blipFill>
        <p:spPr>
          <a:xfrm>
            <a:off x="7430400" y="134640"/>
            <a:ext cx="3693960" cy="510120"/>
          </a:xfrm>
          <a:prstGeom prst="rect">
            <a:avLst/>
          </a:prstGeom>
          <a:ln w="0">
            <a:noFill/>
          </a:ln>
        </p:spPr>
      </p:pic>
      <p:sp>
        <p:nvSpPr>
          <p:cNvPr id="5" name="CustomShape 4"/>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 name="CustomShape 5"/>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E7B15A-0CFC-4192-9A5C-A813737B0B8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BE9549B-12F8-4809-B096-6CE4696AF98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3" name="Picture 19" descr="Logo_TUC_de_RGB"/>
          <p:cNvPicPr/>
          <p:nvPr/>
        </p:nvPicPr>
        <p:blipFill>
          <a:blip r:embed="rId2"/>
          <a:stretch/>
        </p:blipFill>
        <p:spPr>
          <a:xfrm>
            <a:off x="0" y="0"/>
            <a:ext cx="3049920" cy="559800"/>
          </a:xfrm>
          <a:prstGeom prst="rect">
            <a:avLst/>
          </a:prstGeom>
          <a:ln w="0">
            <a:noFill/>
          </a:ln>
        </p:spPr>
      </p:pic>
      <p:pic>
        <p:nvPicPr>
          <p:cNvPr id="94" name="Grafik 2" descr=""/>
          <p:cNvPicPr/>
          <p:nvPr/>
        </p:nvPicPr>
        <p:blipFill>
          <a:blip r:embed="rId3"/>
          <a:stretch/>
        </p:blipFill>
        <p:spPr>
          <a:xfrm>
            <a:off x="7430400" y="134640"/>
            <a:ext cx="3695760" cy="511920"/>
          </a:xfrm>
          <a:prstGeom prst="rect">
            <a:avLst/>
          </a:prstGeom>
          <a:ln w="0">
            <a:noFill/>
          </a:ln>
        </p:spPr>
      </p:pic>
      <p:sp>
        <p:nvSpPr>
          <p:cNvPr id="9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4F9B96A-B1A9-47CC-9844-B234C7AE395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10E9769-8DCB-4838-8D9C-156465A07C9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04120" cy="35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8120" cy="558000"/>
          </a:xfrm>
          <a:prstGeom prst="rect">
            <a:avLst/>
          </a:prstGeom>
          <a:ln w="0">
            <a:noFill/>
          </a:ln>
        </p:spPr>
      </p:pic>
      <p:pic>
        <p:nvPicPr>
          <p:cNvPr id="14" name="Grafik 2" descr=""/>
          <p:cNvPicPr/>
          <p:nvPr/>
        </p:nvPicPr>
        <p:blipFill>
          <a:blip r:embed="rId3"/>
          <a:stretch/>
        </p:blipFill>
        <p:spPr>
          <a:xfrm>
            <a:off x="7430400" y="134640"/>
            <a:ext cx="3693960" cy="510120"/>
          </a:xfrm>
          <a:prstGeom prst="rect">
            <a:avLst/>
          </a:prstGeom>
          <a:ln w="0">
            <a:noFill/>
          </a:ln>
        </p:spPr>
      </p:pic>
      <p:sp>
        <p:nvSpPr>
          <p:cNvPr id="15" name="CustomShape 4"/>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5814D93-A3EE-4E0F-8385-3630D1F846C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EFA544C-6493-49E9-871E-AAB4C72D528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49200" cy="559080"/>
          </a:xfrm>
          <a:prstGeom prst="rect">
            <a:avLst/>
          </a:prstGeom>
          <a:ln w="0">
            <a:noFill/>
          </a:ln>
        </p:spPr>
      </p:pic>
      <p:pic>
        <p:nvPicPr>
          <p:cNvPr id="24" name="Grafik 2" descr=""/>
          <p:cNvPicPr/>
          <p:nvPr/>
        </p:nvPicPr>
        <p:blipFill>
          <a:blip r:embed="rId3"/>
          <a:stretch/>
        </p:blipFill>
        <p:spPr>
          <a:xfrm>
            <a:off x="7430400" y="134640"/>
            <a:ext cx="3695040" cy="511200"/>
          </a:xfrm>
          <a:prstGeom prst="rect">
            <a:avLst/>
          </a:prstGeom>
          <a:ln w="0">
            <a:noFill/>
          </a:ln>
        </p:spPr>
      </p:pic>
      <p:sp>
        <p:nvSpPr>
          <p:cNvPr id="2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DA4EE22-CA6A-464B-85D2-DAB1D03EFD9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656222-AC78-4778-BA44-A9E07840C38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 name="CustomShape 3"/>
          <p:cNvSpPr/>
          <p:nvPr/>
        </p:nvSpPr>
        <p:spPr>
          <a:xfrm>
            <a:off x="912240" y="1268280"/>
            <a:ext cx="9204120" cy="35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48120" cy="558000"/>
          </a:xfrm>
          <a:prstGeom prst="rect">
            <a:avLst/>
          </a:prstGeom>
          <a:ln w="0">
            <a:noFill/>
          </a:ln>
        </p:spPr>
      </p:pic>
      <p:pic>
        <p:nvPicPr>
          <p:cNvPr id="34" name="Grafik 2" descr=""/>
          <p:cNvPicPr/>
          <p:nvPr/>
        </p:nvPicPr>
        <p:blipFill>
          <a:blip r:embed="rId3"/>
          <a:stretch/>
        </p:blipFill>
        <p:spPr>
          <a:xfrm>
            <a:off x="7430400" y="134640"/>
            <a:ext cx="3693960" cy="510120"/>
          </a:xfrm>
          <a:prstGeom prst="rect">
            <a:avLst/>
          </a:prstGeom>
          <a:ln w="0">
            <a:noFill/>
          </a:ln>
        </p:spPr>
      </p:pic>
      <p:sp>
        <p:nvSpPr>
          <p:cNvPr id="35" name="CustomShape 4"/>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BEB1306-C7C1-4656-838D-F548E978DC8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0979DE4-E1DB-4DA9-8BB1-48EBF53C8FA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2" name="CustomShape 3"/>
          <p:cNvSpPr/>
          <p:nvPr/>
        </p:nvSpPr>
        <p:spPr>
          <a:xfrm>
            <a:off x="912240" y="1268280"/>
            <a:ext cx="9204120" cy="35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Logo_TUC_de_RGB"/>
          <p:cNvPicPr/>
          <p:nvPr/>
        </p:nvPicPr>
        <p:blipFill>
          <a:blip r:embed="rId2"/>
          <a:stretch/>
        </p:blipFill>
        <p:spPr>
          <a:xfrm>
            <a:off x="0" y="0"/>
            <a:ext cx="3048120" cy="558000"/>
          </a:xfrm>
          <a:prstGeom prst="rect">
            <a:avLst/>
          </a:prstGeom>
          <a:ln w="0">
            <a:noFill/>
          </a:ln>
        </p:spPr>
      </p:pic>
      <p:pic>
        <p:nvPicPr>
          <p:cNvPr id="44" name="Grafik 2" descr=""/>
          <p:cNvPicPr/>
          <p:nvPr/>
        </p:nvPicPr>
        <p:blipFill>
          <a:blip r:embed="rId3"/>
          <a:stretch/>
        </p:blipFill>
        <p:spPr>
          <a:xfrm>
            <a:off x="7430400" y="134640"/>
            <a:ext cx="3693960" cy="510120"/>
          </a:xfrm>
          <a:prstGeom prst="rect">
            <a:avLst/>
          </a:prstGeom>
          <a:ln w="0">
            <a:noFill/>
          </a:ln>
        </p:spPr>
      </p:pic>
      <p:sp>
        <p:nvSpPr>
          <p:cNvPr id="45" name="CustomShape 4"/>
          <p:cNvSpPr/>
          <p:nvPr/>
        </p:nvSpPr>
        <p:spPr>
          <a:xfrm>
            <a:off x="11444760" y="0"/>
            <a:ext cx="737280" cy="6846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4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F53814C-4426-45B1-93D9-6FC489BD120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8B193AC-EB86-4B66-8664-FAD1D89E071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49200" cy="559080"/>
          </a:xfrm>
          <a:prstGeom prst="rect">
            <a:avLst/>
          </a:prstGeom>
          <a:ln w="0">
            <a:noFill/>
          </a:ln>
        </p:spPr>
      </p:pic>
      <p:pic>
        <p:nvPicPr>
          <p:cNvPr id="54" name="Grafik 2" descr=""/>
          <p:cNvPicPr/>
          <p:nvPr/>
        </p:nvPicPr>
        <p:blipFill>
          <a:blip r:embed="rId3"/>
          <a:stretch/>
        </p:blipFill>
        <p:spPr>
          <a:xfrm>
            <a:off x="7430400" y="134640"/>
            <a:ext cx="3695040" cy="511200"/>
          </a:xfrm>
          <a:prstGeom prst="rect">
            <a:avLst/>
          </a:prstGeom>
          <a:ln w="0">
            <a:noFill/>
          </a:ln>
        </p:spPr>
      </p:pic>
      <p:sp>
        <p:nvSpPr>
          <p:cNvPr id="5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C3707DC-5DB1-4834-86E0-DEF6F94C41E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45560" cy="6854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1" name="CustomShape 2"/>
          <p:cNvSpPr/>
          <p:nvPr/>
        </p:nvSpPr>
        <p:spPr>
          <a:xfrm>
            <a:off x="11438640" y="6453360"/>
            <a:ext cx="762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6F55397-F8B8-440C-B1C3-1C2E3E2EFDB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2" name="CustomShape 3"/>
          <p:cNvSpPr/>
          <p:nvPr/>
        </p:nvSpPr>
        <p:spPr>
          <a:xfrm>
            <a:off x="912240" y="1268280"/>
            <a:ext cx="921240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3" name="Picture 19" descr="Logo_TUC_de_RGB"/>
          <p:cNvPicPr/>
          <p:nvPr/>
        </p:nvPicPr>
        <p:blipFill>
          <a:blip r:embed="rId2"/>
          <a:stretch/>
        </p:blipFill>
        <p:spPr>
          <a:xfrm>
            <a:off x="0" y="0"/>
            <a:ext cx="3056400" cy="566280"/>
          </a:xfrm>
          <a:prstGeom prst="rect">
            <a:avLst/>
          </a:prstGeom>
          <a:ln w="0">
            <a:noFill/>
          </a:ln>
        </p:spPr>
      </p:pic>
      <p:pic>
        <p:nvPicPr>
          <p:cNvPr id="64" name="Grafik 2" descr=""/>
          <p:cNvPicPr/>
          <p:nvPr/>
        </p:nvPicPr>
        <p:blipFill>
          <a:blip r:embed="rId3"/>
          <a:stretch/>
        </p:blipFill>
        <p:spPr>
          <a:xfrm>
            <a:off x="7430400" y="134640"/>
            <a:ext cx="3702240" cy="518400"/>
          </a:xfrm>
          <a:prstGeom prst="rect">
            <a:avLst/>
          </a:prstGeom>
          <a:ln w="0">
            <a:noFill/>
          </a:ln>
        </p:spPr>
      </p:pic>
      <p:sp>
        <p:nvSpPr>
          <p:cNvPr id="65" name="CustomShape 4"/>
          <p:cNvSpPr/>
          <p:nvPr/>
        </p:nvSpPr>
        <p:spPr>
          <a:xfrm>
            <a:off x="912240" y="1268280"/>
            <a:ext cx="921240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 name="CustomShape 5"/>
          <p:cNvSpPr/>
          <p:nvPr/>
        </p:nvSpPr>
        <p:spPr>
          <a:xfrm>
            <a:off x="11444760" y="0"/>
            <a:ext cx="745560" cy="6854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7" name="CustomShape 6"/>
          <p:cNvSpPr/>
          <p:nvPr/>
        </p:nvSpPr>
        <p:spPr>
          <a:xfrm>
            <a:off x="0" y="6642720"/>
            <a:ext cx="12186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F70B7FB-DB76-4E62-94DD-D23F168DC44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3" name="Picture 19" descr="Logo_TUC_de_RGB"/>
          <p:cNvPicPr/>
          <p:nvPr/>
        </p:nvPicPr>
        <p:blipFill>
          <a:blip r:embed="rId2"/>
          <a:stretch/>
        </p:blipFill>
        <p:spPr>
          <a:xfrm>
            <a:off x="0" y="0"/>
            <a:ext cx="3049200" cy="559080"/>
          </a:xfrm>
          <a:prstGeom prst="rect">
            <a:avLst/>
          </a:prstGeom>
          <a:ln w="0">
            <a:noFill/>
          </a:ln>
        </p:spPr>
      </p:pic>
      <p:pic>
        <p:nvPicPr>
          <p:cNvPr id="74" name="Grafik 2" descr=""/>
          <p:cNvPicPr/>
          <p:nvPr/>
        </p:nvPicPr>
        <p:blipFill>
          <a:blip r:embed="rId3"/>
          <a:stretch/>
        </p:blipFill>
        <p:spPr>
          <a:xfrm>
            <a:off x="7430400" y="134640"/>
            <a:ext cx="3695040" cy="511200"/>
          </a:xfrm>
          <a:prstGeom prst="rect">
            <a:avLst/>
          </a:prstGeom>
          <a:ln w="0">
            <a:noFill/>
          </a:ln>
        </p:spPr>
      </p:pic>
      <p:sp>
        <p:nvSpPr>
          <p:cNvPr id="7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33DBACB-41F0-4CDB-B93B-5B72EA90F50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A0CCCC6-3A71-4564-BCB1-665E269D5AF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9200" cy="559080"/>
          </a:xfrm>
          <a:prstGeom prst="rect">
            <a:avLst/>
          </a:prstGeom>
          <a:ln w="0">
            <a:noFill/>
          </a:ln>
        </p:spPr>
      </p:pic>
      <p:pic>
        <p:nvPicPr>
          <p:cNvPr id="84" name="Grafik 2" descr=""/>
          <p:cNvPicPr/>
          <p:nvPr/>
        </p:nvPicPr>
        <p:blipFill>
          <a:blip r:embed="rId3"/>
          <a:stretch/>
        </p:blipFill>
        <p:spPr>
          <a:xfrm>
            <a:off x="7430400" y="134640"/>
            <a:ext cx="3695040" cy="511200"/>
          </a:xfrm>
          <a:prstGeom prst="rect">
            <a:avLst/>
          </a:prstGeom>
          <a:ln w="0">
            <a:noFill/>
          </a:ln>
        </p:spPr>
      </p:pic>
      <p:sp>
        <p:nvSpPr>
          <p:cNvPr id="8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51B81B4-A7B7-4D44-A128-582114C64FE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8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8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5.xml.rels><?xml version="1.0" encoding="UTF-8"?>
<Relationships xmlns="http://schemas.openxmlformats.org/package/2006/relationships"><Relationship Id="rId1" Type="http://schemas.openxmlformats.org/officeDocument/2006/relationships/hyperlink" Target="https://ec.europa.eu/research/participants/data/ref/h2020/wp/2018-2020/main/h2020-wp1820-climate_en.pdf" TargetMode="External"/><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21.png"/><Relationship Id="rId3" Type="http://schemas.openxmlformats.org/officeDocument/2006/relationships/slideLayout" Target="../slideLayouts/slideLayout7.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8.xml"/>
</Relationships>
</file>

<file path=ppt/slides/_rels/slide5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8.xml"/>
</Relationships>
</file>

<file path=ppt/slides/_rels/slide5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8.xml"/>
</Relationships>
</file>

<file path=ppt/slides/_rels/slide58.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xml"/>
</Relationships>
</file>

<file path=ppt/slides/_rels/slide6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ellenmacarthurfoundation.org/" TargetMode="External"/><Relationship Id="rId3" Type="http://schemas.openxmlformats.org/officeDocument/2006/relationships/slideLayout" Target="../slideLayouts/slideLayout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527400" y="1412640"/>
            <a:ext cx="10357200" cy="11437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107" name="CustomShape 2"/>
          <p:cNvSpPr/>
          <p:nvPr/>
        </p:nvSpPr>
        <p:spPr>
          <a:xfrm>
            <a:off x="527400" y="2852640"/>
            <a:ext cx="10357200" cy="2364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1" name="CustomShape 2"/>
          <p:cNvSpPr/>
          <p:nvPr/>
        </p:nvSpPr>
        <p:spPr>
          <a:xfrm>
            <a:off x="263520" y="6129000"/>
            <a:ext cx="755460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132" name="CustomShape 3"/>
          <p:cNvSpPr/>
          <p:nvPr/>
        </p:nvSpPr>
        <p:spPr>
          <a:xfrm>
            <a:off x="419760" y="1655280"/>
            <a:ext cx="10572840" cy="19890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133" name="CustomShape 4"/>
          <p:cNvSpPr/>
          <p:nvPr/>
        </p:nvSpPr>
        <p:spPr>
          <a:xfrm>
            <a:off x="419760" y="3995280"/>
            <a:ext cx="10572840" cy="14803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Industrial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5" name="CustomShape 2"/>
          <p:cNvSpPr/>
          <p:nvPr/>
        </p:nvSpPr>
        <p:spPr>
          <a:xfrm>
            <a:off x="335520" y="2859120"/>
            <a:ext cx="10572840" cy="1473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GB" sz="1800" spc="-1" strike="noStrike">
              <a:solidFill>
                <a:srgbClr val="000000"/>
              </a:solidFill>
              <a:latin typeface="Arial"/>
            </a:endParaRPr>
          </a:p>
        </p:txBody>
      </p:sp>
      <p:sp>
        <p:nvSpPr>
          <p:cNvPr id="136" name="CustomShape 3"/>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8" name="CustomShape 2"/>
          <p:cNvSpPr/>
          <p:nvPr/>
        </p:nvSpPr>
        <p:spPr>
          <a:xfrm>
            <a:off x="335520" y="2859120"/>
            <a:ext cx="10572840" cy="1016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139" name="CustomShape 3"/>
          <p:cNvSpPr/>
          <p:nvPr/>
        </p:nvSpPr>
        <p:spPr>
          <a:xfrm>
            <a:off x="263520" y="6411600"/>
            <a:ext cx="10469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41" name="CustomShape 2"/>
          <p:cNvSpPr/>
          <p:nvPr/>
        </p:nvSpPr>
        <p:spPr>
          <a:xfrm>
            <a:off x="263520" y="6267600"/>
            <a:ext cx="10469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42" name="CustomShape 3"/>
          <p:cNvSpPr/>
          <p:nvPr/>
        </p:nvSpPr>
        <p:spPr>
          <a:xfrm>
            <a:off x="2011680" y="3017880"/>
            <a:ext cx="4289040" cy="29174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3" name="CustomShape 4"/>
          <p:cNvSpPr/>
          <p:nvPr/>
        </p:nvSpPr>
        <p:spPr>
          <a:xfrm>
            <a:off x="3566160" y="1189080"/>
            <a:ext cx="4289040" cy="29174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5"/>
          <p:cNvSpPr/>
          <p:nvPr/>
        </p:nvSpPr>
        <p:spPr>
          <a:xfrm>
            <a:off x="5212080" y="3017880"/>
            <a:ext cx="4289040" cy="29174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6"/>
          <p:cNvSpPr/>
          <p:nvPr/>
        </p:nvSpPr>
        <p:spPr>
          <a:xfrm>
            <a:off x="4023360" y="1729440"/>
            <a:ext cx="118008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46" name="CustomShape 7"/>
          <p:cNvSpPr/>
          <p:nvPr/>
        </p:nvSpPr>
        <p:spPr>
          <a:xfrm>
            <a:off x="7680960" y="4289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47" name="CustomShape 8"/>
          <p:cNvSpPr/>
          <p:nvPr/>
        </p:nvSpPr>
        <p:spPr>
          <a:xfrm>
            <a:off x="2834640" y="512100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49" name="CustomShape 2"/>
          <p:cNvSpPr/>
          <p:nvPr/>
        </p:nvSpPr>
        <p:spPr>
          <a:xfrm>
            <a:off x="263520" y="6267600"/>
            <a:ext cx="10469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50" name="CustomShape 3"/>
          <p:cNvSpPr/>
          <p:nvPr/>
        </p:nvSpPr>
        <p:spPr>
          <a:xfrm>
            <a:off x="2011680" y="3017880"/>
            <a:ext cx="4289040" cy="29174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1" name="CustomShape 4"/>
          <p:cNvSpPr/>
          <p:nvPr/>
        </p:nvSpPr>
        <p:spPr>
          <a:xfrm>
            <a:off x="3566160" y="1189080"/>
            <a:ext cx="4289040" cy="29174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2" name="CustomShape 5"/>
          <p:cNvSpPr/>
          <p:nvPr/>
        </p:nvSpPr>
        <p:spPr>
          <a:xfrm>
            <a:off x="5212080" y="3017880"/>
            <a:ext cx="4289040" cy="29174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3" name="CustomShape 6"/>
          <p:cNvSpPr/>
          <p:nvPr/>
        </p:nvSpPr>
        <p:spPr>
          <a:xfrm>
            <a:off x="4023360" y="1729440"/>
            <a:ext cx="118008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54" name="CustomShape 7"/>
          <p:cNvSpPr/>
          <p:nvPr/>
        </p:nvSpPr>
        <p:spPr>
          <a:xfrm>
            <a:off x="7680960" y="4289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55" name="CustomShape 8"/>
          <p:cNvSpPr/>
          <p:nvPr/>
        </p:nvSpPr>
        <p:spPr>
          <a:xfrm>
            <a:off x="2834640" y="512100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156" name="CustomShape 9"/>
          <p:cNvSpPr/>
          <p:nvPr/>
        </p:nvSpPr>
        <p:spPr>
          <a:xfrm>
            <a:off x="5212080" y="429804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58" name="CustomShape 2"/>
          <p:cNvSpPr/>
          <p:nvPr/>
        </p:nvSpPr>
        <p:spPr>
          <a:xfrm>
            <a:off x="263520" y="6267600"/>
            <a:ext cx="10469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59" name="CustomShape 3"/>
          <p:cNvSpPr/>
          <p:nvPr/>
        </p:nvSpPr>
        <p:spPr>
          <a:xfrm>
            <a:off x="2011680" y="3017880"/>
            <a:ext cx="4289040" cy="29174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0" name="CustomShape 4"/>
          <p:cNvSpPr/>
          <p:nvPr/>
        </p:nvSpPr>
        <p:spPr>
          <a:xfrm>
            <a:off x="3566160" y="1189080"/>
            <a:ext cx="4289040" cy="29174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1" name="CustomShape 5"/>
          <p:cNvSpPr/>
          <p:nvPr/>
        </p:nvSpPr>
        <p:spPr>
          <a:xfrm>
            <a:off x="5212080" y="3017880"/>
            <a:ext cx="4289040" cy="29174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2" name="CustomShape 6"/>
          <p:cNvSpPr/>
          <p:nvPr/>
        </p:nvSpPr>
        <p:spPr>
          <a:xfrm>
            <a:off x="4023360" y="1729440"/>
            <a:ext cx="118008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63" name="CustomShape 7"/>
          <p:cNvSpPr/>
          <p:nvPr/>
        </p:nvSpPr>
        <p:spPr>
          <a:xfrm>
            <a:off x="7680960" y="4289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64" name="CustomShape 8"/>
          <p:cNvSpPr/>
          <p:nvPr/>
        </p:nvSpPr>
        <p:spPr>
          <a:xfrm>
            <a:off x="2834640" y="512100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165" name="CustomShape 9"/>
          <p:cNvSpPr/>
          <p:nvPr/>
        </p:nvSpPr>
        <p:spPr>
          <a:xfrm>
            <a:off x="5212080" y="429804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166" name="CustomShape 10"/>
          <p:cNvSpPr/>
          <p:nvPr/>
        </p:nvSpPr>
        <p:spPr>
          <a:xfrm>
            <a:off x="3931920" y="3200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167" name="CustomShape 11"/>
          <p:cNvSpPr/>
          <p:nvPr/>
        </p:nvSpPr>
        <p:spPr>
          <a:xfrm>
            <a:off x="5852160" y="328392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69" name="CustomShape 2"/>
          <p:cNvSpPr/>
          <p:nvPr/>
        </p:nvSpPr>
        <p:spPr>
          <a:xfrm>
            <a:off x="263520" y="6267600"/>
            <a:ext cx="10469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70" name="CustomShape 3"/>
          <p:cNvSpPr/>
          <p:nvPr/>
        </p:nvSpPr>
        <p:spPr>
          <a:xfrm>
            <a:off x="2011680" y="3017880"/>
            <a:ext cx="4289040" cy="29174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1" name="CustomShape 4"/>
          <p:cNvSpPr/>
          <p:nvPr/>
        </p:nvSpPr>
        <p:spPr>
          <a:xfrm>
            <a:off x="3566160" y="1189080"/>
            <a:ext cx="4289040" cy="29174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2" name="CustomShape 5"/>
          <p:cNvSpPr/>
          <p:nvPr/>
        </p:nvSpPr>
        <p:spPr>
          <a:xfrm>
            <a:off x="5212080" y="3017880"/>
            <a:ext cx="4289040" cy="29174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3" name="CustomShape 6"/>
          <p:cNvSpPr/>
          <p:nvPr/>
        </p:nvSpPr>
        <p:spPr>
          <a:xfrm>
            <a:off x="4023360" y="1729440"/>
            <a:ext cx="118008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74" name="CustomShape 7"/>
          <p:cNvSpPr/>
          <p:nvPr/>
        </p:nvSpPr>
        <p:spPr>
          <a:xfrm>
            <a:off x="4775040" y="357480"/>
            <a:ext cx="21657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u="sng">
                <a:solidFill>
                  <a:srgbClr val="c9211e"/>
                </a:solidFill>
                <a:uFillTx/>
                <a:latin typeface="DejaVu Sans"/>
                <a:ea typeface="DejaVu Sans"/>
              </a:rPr>
              <a:t>Sustainable</a:t>
            </a:r>
            <a:endParaRPr b="0" lang="en-GB" sz="2200" spc="-1" strike="noStrike">
              <a:solidFill>
                <a:srgbClr val="000000"/>
              </a:solidFill>
              <a:latin typeface="Arial"/>
            </a:endParaRPr>
          </a:p>
        </p:txBody>
      </p:sp>
      <p:sp>
        <p:nvSpPr>
          <p:cNvPr id="175" name="CustomShape 8"/>
          <p:cNvSpPr/>
          <p:nvPr/>
        </p:nvSpPr>
        <p:spPr>
          <a:xfrm>
            <a:off x="7680960" y="4289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76" name="CustomShape 9"/>
          <p:cNvSpPr/>
          <p:nvPr/>
        </p:nvSpPr>
        <p:spPr>
          <a:xfrm>
            <a:off x="2834640" y="512100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177" name="CustomShape 10"/>
          <p:cNvSpPr/>
          <p:nvPr/>
        </p:nvSpPr>
        <p:spPr>
          <a:xfrm>
            <a:off x="5212080" y="429804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178" name="CustomShape 11"/>
          <p:cNvSpPr/>
          <p:nvPr/>
        </p:nvSpPr>
        <p:spPr>
          <a:xfrm>
            <a:off x="3931920" y="320076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179" name="CustomShape 12"/>
          <p:cNvSpPr/>
          <p:nvPr/>
        </p:nvSpPr>
        <p:spPr>
          <a:xfrm>
            <a:off x="5852160" y="3283920"/>
            <a:ext cx="2277360" cy="731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
        <p:nvSpPr>
          <p:cNvPr id="180"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Implications </a:t>
            </a:r>
            <a:endParaRPr b="0" lang="en-GB" sz="2400" spc="-1" strike="noStrike">
              <a:solidFill>
                <a:srgbClr val="000000"/>
              </a:solidFill>
              <a:latin typeface="Arial"/>
            </a:endParaRPr>
          </a:p>
        </p:txBody>
      </p:sp>
      <p:sp>
        <p:nvSpPr>
          <p:cNvPr id="182" name="CustomShape 2"/>
          <p:cNvSpPr/>
          <p:nvPr/>
        </p:nvSpPr>
        <p:spPr>
          <a:xfrm>
            <a:off x="335520" y="1268640"/>
            <a:ext cx="1074132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183" name="CustomShape 3"/>
          <p:cNvSpPr/>
          <p:nvPr/>
        </p:nvSpPr>
        <p:spPr>
          <a:xfrm>
            <a:off x="335520" y="2859120"/>
            <a:ext cx="1057284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4" name="CustomShape 4"/>
          <p:cNvSpPr/>
          <p:nvPr/>
        </p:nvSpPr>
        <p:spPr>
          <a:xfrm>
            <a:off x="263520" y="6411600"/>
            <a:ext cx="10469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Characteristics </a:t>
            </a:r>
            <a:endParaRPr b="0" lang="en-GB" sz="2400" spc="-1" strike="noStrike">
              <a:solidFill>
                <a:srgbClr val="000000"/>
              </a:solidFill>
              <a:latin typeface="Arial"/>
            </a:endParaRPr>
          </a:p>
        </p:txBody>
      </p:sp>
      <p:sp>
        <p:nvSpPr>
          <p:cNvPr id="186"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87" name="" descr=""/>
          <p:cNvPicPr/>
          <p:nvPr/>
        </p:nvPicPr>
        <p:blipFill>
          <a:blip r:embed="rId1"/>
          <a:stretch/>
        </p:blipFill>
        <p:spPr>
          <a:xfrm>
            <a:off x="2260800" y="1154160"/>
            <a:ext cx="7111440" cy="53622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R</a:t>
            </a:r>
            <a:endParaRPr b="0" lang="en-GB" sz="2400" spc="-1" strike="noStrike">
              <a:solidFill>
                <a:srgbClr val="000000"/>
              </a:solidFill>
              <a:latin typeface="Arial"/>
            </a:endParaRPr>
          </a:p>
        </p:txBody>
      </p:sp>
      <p:sp>
        <p:nvSpPr>
          <p:cNvPr id="189"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90" name="CustomShape 3"/>
          <p:cNvSpPr/>
          <p:nvPr/>
        </p:nvSpPr>
        <p:spPr>
          <a:xfrm>
            <a:off x="335520" y="1268280"/>
            <a:ext cx="422100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191" name="" descr=""/>
          <p:cNvPicPr/>
          <p:nvPr/>
        </p:nvPicPr>
        <p:blipFill>
          <a:blip r:embed="rId1"/>
          <a:stretch/>
        </p:blipFill>
        <p:spPr>
          <a:xfrm>
            <a:off x="4983120" y="360000"/>
            <a:ext cx="7129800" cy="6123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09" name="CustomShape 2"/>
          <p:cNvSpPr/>
          <p:nvPr/>
        </p:nvSpPr>
        <p:spPr>
          <a:xfrm>
            <a:off x="335520" y="1268640"/>
            <a:ext cx="10740600" cy="5028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10" name="CustomShape 3"/>
          <p:cNvSpPr/>
          <p:nvPr/>
        </p:nvSpPr>
        <p:spPr>
          <a:xfrm>
            <a:off x="336600" y="3429000"/>
            <a:ext cx="10858320" cy="2050200"/>
          </a:xfrm>
          <a:prstGeom prst="rect">
            <a:avLst/>
          </a:prstGeom>
          <a:noFill/>
          <a:ln w="0">
            <a:noFill/>
          </a:ln>
        </p:spPr>
        <p:style>
          <a:lnRef idx="0"/>
          <a:fillRef idx="0"/>
          <a:effectRef idx="0"/>
          <a:fontRef idx="minor"/>
        </p:style>
        <p:txBody>
          <a:bodyPr lIns="90000" rIns="90000" tIns="45000" bIns="45000" anchor="t">
            <a:noAutofit/>
          </a:bodyPr>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GB" sz="2000" spc="-1" strike="noStrike">
              <a:solidFill>
                <a:srgbClr val="000000"/>
              </a:solidFill>
              <a:latin typeface="Arial"/>
            </a:endParaRPr>
          </a:p>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D</a:t>
            </a:r>
            <a:endParaRPr b="0" lang="en-GB" sz="2400" spc="-1" strike="noStrike">
              <a:solidFill>
                <a:srgbClr val="000000"/>
              </a:solidFill>
              <a:latin typeface="Arial"/>
            </a:endParaRPr>
          </a:p>
        </p:txBody>
      </p:sp>
      <p:sp>
        <p:nvSpPr>
          <p:cNvPr id="193" name="CustomShape 2"/>
          <p:cNvSpPr/>
          <p:nvPr/>
        </p:nvSpPr>
        <p:spPr>
          <a:xfrm>
            <a:off x="335520" y="1268280"/>
            <a:ext cx="422100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194" name="CustomShape 3"/>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95" name="" descr=""/>
          <p:cNvPicPr/>
          <p:nvPr/>
        </p:nvPicPr>
        <p:blipFill>
          <a:blip r:embed="rId1"/>
          <a:stretch/>
        </p:blipFill>
        <p:spPr>
          <a:xfrm>
            <a:off x="4983120" y="360000"/>
            <a:ext cx="7130160" cy="6121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964224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GB" sz="2400" spc="-1" strike="noStrike">
              <a:solidFill>
                <a:srgbClr val="000000"/>
              </a:solidFill>
              <a:latin typeface="Arial"/>
            </a:endParaRPr>
          </a:p>
        </p:txBody>
      </p:sp>
      <p:pic>
        <p:nvPicPr>
          <p:cNvPr id="197" name="" descr=""/>
          <p:cNvPicPr/>
          <p:nvPr/>
        </p:nvPicPr>
        <p:blipFill>
          <a:blip r:embed="rId1"/>
          <a:stretch/>
        </p:blipFill>
        <p:spPr>
          <a:xfrm>
            <a:off x="1753920" y="1262520"/>
            <a:ext cx="8223840" cy="5100120"/>
          </a:xfrm>
          <a:prstGeom prst="rect">
            <a:avLst/>
          </a:prstGeom>
          <a:ln w="0">
            <a:noFill/>
          </a:ln>
        </p:spPr>
      </p:pic>
      <p:sp>
        <p:nvSpPr>
          <p:cNvPr id="198"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200" name="CustomShape 2"/>
          <p:cNvSpPr/>
          <p:nvPr/>
        </p:nvSpPr>
        <p:spPr>
          <a:xfrm>
            <a:off x="335520" y="1679400"/>
            <a:ext cx="5184360" cy="47257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201" name="" descr=""/>
          <p:cNvPicPr/>
          <p:nvPr/>
        </p:nvPicPr>
        <p:blipFill>
          <a:blip r:embed="rId1"/>
          <a:stretch/>
        </p:blipFill>
        <p:spPr>
          <a:xfrm>
            <a:off x="5525640" y="1679400"/>
            <a:ext cx="5937840" cy="4816080"/>
          </a:xfrm>
          <a:prstGeom prst="rect">
            <a:avLst/>
          </a:prstGeom>
          <a:ln w="0">
            <a:noFill/>
          </a:ln>
        </p:spPr>
      </p:pic>
      <p:sp>
        <p:nvSpPr>
          <p:cNvPr id="202" name="CustomShape 3"/>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204" name="CustomShape 2"/>
          <p:cNvSpPr/>
          <p:nvPr/>
        </p:nvSpPr>
        <p:spPr>
          <a:xfrm>
            <a:off x="335520" y="1679400"/>
            <a:ext cx="5184360" cy="47257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05" name="" descr=""/>
          <p:cNvPicPr/>
          <p:nvPr/>
        </p:nvPicPr>
        <p:blipFill>
          <a:blip r:embed="rId1"/>
          <a:stretch/>
        </p:blipFill>
        <p:spPr>
          <a:xfrm>
            <a:off x="5525640" y="1679400"/>
            <a:ext cx="5937840" cy="4816080"/>
          </a:xfrm>
          <a:prstGeom prst="rect">
            <a:avLst/>
          </a:prstGeom>
          <a:ln w="0">
            <a:noFill/>
          </a:ln>
        </p:spPr>
      </p:pic>
      <p:sp>
        <p:nvSpPr>
          <p:cNvPr id="206" name="CustomShape 3"/>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GB" sz="2400" spc="-1" strike="noStrike">
              <a:solidFill>
                <a:srgbClr val="000000"/>
              </a:solidFill>
              <a:latin typeface="Arial"/>
            </a:endParaRPr>
          </a:p>
        </p:txBody>
      </p:sp>
      <p:pic>
        <p:nvPicPr>
          <p:cNvPr id="208" name="" descr=""/>
          <p:cNvPicPr/>
          <p:nvPr/>
        </p:nvPicPr>
        <p:blipFill>
          <a:blip r:embed="rId1"/>
          <a:stretch/>
        </p:blipFill>
        <p:spPr>
          <a:xfrm>
            <a:off x="1828800" y="1786320"/>
            <a:ext cx="8223840" cy="4619520"/>
          </a:xfrm>
          <a:prstGeom prst="rect">
            <a:avLst/>
          </a:prstGeom>
          <a:ln w="0">
            <a:noFill/>
          </a:ln>
        </p:spPr>
      </p:pic>
      <p:sp>
        <p:nvSpPr>
          <p:cNvPr id="209"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4406760"/>
            <a:ext cx="10741320" cy="135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Performance Economy</a:t>
            </a:r>
            <a:endParaRPr b="0" lang="en-GB" sz="3000" spc="-1" strike="noStrike">
              <a:solidFill>
                <a:srgbClr val="000000"/>
              </a:solidFill>
              <a:latin typeface="Arial"/>
            </a:endParaRPr>
          </a:p>
        </p:txBody>
      </p:sp>
      <p:sp>
        <p:nvSpPr>
          <p:cNvPr id="211" name="CustomShape 2"/>
          <p:cNvSpPr/>
          <p:nvPr/>
        </p:nvSpPr>
        <p:spPr>
          <a:xfrm>
            <a:off x="335520" y="2906640"/>
            <a:ext cx="10741320" cy="148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213" name="" descr=""/>
          <p:cNvPicPr/>
          <p:nvPr/>
        </p:nvPicPr>
        <p:blipFill>
          <a:blip r:embed="rId1"/>
          <a:stretch/>
        </p:blipFill>
        <p:spPr>
          <a:xfrm>
            <a:off x="2244960" y="1006920"/>
            <a:ext cx="6893280" cy="5159520"/>
          </a:xfrm>
          <a:prstGeom prst="rect">
            <a:avLst/>
          </a:prstGeom>
          <a:ln w="0">
            <a:noFill/>
          </a:ln>
        </p:spPr>
      </p:pic>
      <p:sp>
        <p:nvSpPr>
          <p:cNvPr id="214"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16" name="CustomShape 2"/>
          <p:cNvSpPr/>
          <p:nvPr/>
        </p:nvSpPr>
        <p:spPr>
          <a:xfrm>
            <a:off x="335520" y="2859120"/>
            <a:ext cx="10572840" cy="1473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17" name="CustomShape 3"/>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19"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220" name="CustomShape 3"/>
          <p:cNvSpPr/>
          <p:nvPr/>
        </p:nvSpPr>
        <p:spPr>
          <a:xfrm>
            <a:off x="335520" y="1828800"/>
            <a:ext cx="10741320" cy="43326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22"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223" name="CustomShape 3"/>
          <p:cNvSpPr/>
          <p:nvPr/>
        </p:nvSpPr>
        <p:spPr>
          <a:xfrm>
            <a:off x="335520" y="1828800"/>
            <a:ext cx="10741320" cy="43326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3"/>
          <p:cNvSpPr/>
          <p:nvPr/>
        </p:nvSpPr>
        <p:spPr>
          <a:xfrm>
            <a:off x="335520" y="4406760"/>
            <a:ext cx="10741320" cy="135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112" name="CustomShape 14"/>
          <p:cNvSpPr/>
          <p:nvPr/>
        </p:nvSpPr>
        <p:spPr>
          <a:xfrm>
            <a:off x="335520" y="2906640"/>
            <a:ext cx="10741320" cy="148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25"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226" name="CustomShape 3"/>
          <p:cNvSpPr/>
          <p:nvPr/>
        </p:nvSpPr>
        <p:spPr>
          <a:xfrm>
            <a:off x="335520" y="1828800"/>
            <a:ext cx="10741320" cy="43326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911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28"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29" name="CustomShape 3"/>
          <p:cNvSpPr/>
          <p:nvPr/>
        </p:nvSpPr>
        <p:spPr>
          <a:xfrm>
            <a:off x="335520" y="1571400"/>
            <a:ext cx="4237200" cy="47257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230" name="" descr=""/>
          <p:cNvPicPr/>
          <p:nvPr/>
        </p:nvPicPr>
        <p:blipFill>
          <a:blip r:embed="rId1"/>
          <a:stretch/>
        </p:blipFill>
        <p:spPr>
          <a:xfrm>
            <a:off x="4173120" y="703800"/>
            <a:ext cx="7420320" cy="50540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2"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33" name="CustomShape 3"/>
          <p:cNvSpPr/>
          <p:nvPr/>
        </p:nvSpPr>
        <p:spPr>
          <a:xfrm>
            <a:off x="335520" y="1571400"/>
            <a:ext cx="4237200" cy="47257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234" name="" descr=""/>
          <p:cNvPicPr/>
          <p:nvPr/>
        </p:nvPicPr>
        <p:blipFill>
          <a:blip r:embed="rId1"/>
          <a:stretch/>
        </p:blipFill>
        <p:spPr>
          <a:xfrm>
            <a:off x="4173120" y="704160"/>
            <a:ext cx="7420320" cy="5054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6"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37" name="CustomShape 3"/>
          <p:cNvSpPr/>
          <p:nvPr/>
        </p:nvSpPr>
        <p:spPr>
          <a:xfrm>
            <a:off x="335520" y="1571400"/>
            <a:ext cx="4237200" cy="47257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238" name="" descr=""/>
          <p:cNvPicPr/>
          <p:nvPr/>
        </p:nvPicPr>
        <p:blipFill>
          <a:blip r:embed="rId1"/>
          <a:stretch/>
        </p:blipFill>
        <p:spPr>
          <a:xfrm>
            <a:off x="4173120" y="704160"/>
            <a:ext cx="7420320" cy="50540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67"/>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Emerging Technologies for the Circular Economy</a:t>
            </a:r>
            <a:endParaRPr b="0" lang="en-GB" sz="3000" spc="-1" strike="noStrike">
              <a:solidFill>
                <a:srgbClr val="000000"/>
              </a:solidFill>
              <a:latin typeface="Arial"/>
            </a:endParaRPr>
          </a:p>
        </p:txBody>
      </p:sp>
      <p:sp>
        <p:nvSpPr>
          <p:cNvPr id="240" name="CustomShape 26"/>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69"/>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242" name="CustomShape 28"/>
          <p:cNvSpPr/>
          <p:nvPr/>
        </p:nvSpPr>
        <p:spPr>
          <a:xfrm>
            <a:off x="335520" y="2091600"/>
            <a:ext cx="10742400" cy="296208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3" name="CustomShape 29"/>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7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245" name="CustomShape 30"/>
          <p:cNvSpPr/>
          <p:nvPr/>
        </p:nvSpPr>
        <p:spPr>
          <a:xfrm>
            <a:off x="335520" y="2091600"/>
            <a:ext cx="10742400" cy="296208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6" name="CustomShape 31"/>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75"/>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248" name="CustomShape 32"/>
          <p:cNvSpPr/>
          <p:nvPr/>
        </p:nvSpPr>
        <p:spPr>
          <a:xfrm>
            <a:off x="335520" y="2091600"/>
            <a:ext cx="10742400" cy="296208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9" name="CustomShape 33"/>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59"/>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Digital Circular Economy and Business Models</a:t>
            </a:r>
            <a:endParaRPr b="0" lang="en-GB" sz="3000" spc="-1" strike="noStrike">
              <a:solidFill>
                <a:srgbClr val="000000"/>
              </a:solidFill>
              <a:latin typeface="Arial"/>
            </a:endParaRPr>
          </a:p>
        </p:txBody>
      </p:sp>
      <p:sp>
        <p:nvSpPr>
          <p:cNvPr id="251" name="CustomShape 160"/>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6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Circular Economy Business Models</a:t>
            </a:r>
            <a:endParaRPr b="0" lang="en-GB" sz="2400" spc="-1" strike="noStrike">
              <a:solidFill>
                <a:srgbClr val="000000"/>
              </a:solidFill>
              <a:latin typeface="Arial"/>
            </a:endParaRPr>
          </a:p>
        </p:txBody>
      </p:sp>
      <p:sp>
        <p:nvSpPr>
          <p:cNvPr id="253" name="CustomShape 162"/>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Geissdoerfer et al. (2018) – </a:t>
            </a:r>
            <a:r>
              <a:rPr b="0" lang="en-US" sz="900" spc="-1" strike="noStrike">
                <a:solidFill>
                  <a:srgbClr val="a6a6a6"/>
                </a:solidFill>
                <a:latin typeface="Roboto"/>
                <a:ea typeface="Roboto"/>
              </a:rPr>
              <a:t>Business models and supply chains for the circular economy.</a:t>
            </a:r>
            <a:endParaRPr b="0" lang="en-GB" sz="900" spc="-1" strike="noStrike">
              <a:solidFill>
                <a:srgbClr val="000000"/>
              </a:solidFill>
              <a:latin typeface="Arial"/>
            </a:endParaRPr>
          </a:p>
        </p:txBody>
      </p:sp>
      <p:pic>
        <p:nvPicPr>
          <p:cNvPr id="254" name="" descr=""/>
          <p:cNvPicPr/>
          <p:nvPr/>
        </p:nvPicPr>
        <p:blipFill>
          <a:blip r:embed="rId1"/>
          <a:stretch/>
        </p:blipFill>
        <p:spPr>
          <a:xfrm>
            <a:off x="3200400" y="1274400"/>
            <a:ext cx="5219280" cy="4893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114" name="CustomShape 2"/>
          <p:cNvSpPr/>
          <p:nvPr/>
        </p:nvSpPr>
        <p:spPr>
          <a:xfrm>
            <a:off x="263520" y="64152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5" name="" descr=""/>
          <p:cNvPicPr/>
          <p:nvPr/>
        </p:nvPicPr>
        <p:blipFill>
          <a:blip r:embed="rId1"/>
          <a:stretch/>
        </p:blipFill>
        <p:spPr>
          <a:xfrm>
            <a:off x="343800" y="1749240"/>
            <a:ext cx="11305800" cy="37314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63"/>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#1: A Data-Driven Smart Circular Economy Framework </a:t>
            </a:r>
            <a:endParaRPr b="0" lang="en-GB" sz="2400" spc="-1" strike="noStrike">
              <a:solidFill>
                <a:srgbClr val="000000"/>
              </a:solidFill>
              <a:latin typeface="Arial"/>
            </a:endParaRPr>
          </a:p>
        </p:txBody>
      </p:sp>
      <p:sp>
        <p:nvSpPr>
          <p:cNvPr id="256" name="CustomShape 164"/>
          <p:cNvSpPr/>
          <p:nvPr/>
        </p:nvSpPr>
        <p:spPr>
          <a:xfrm>
            <a:off x="263520" y="6411600"/>
            <a:ext cx="72453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57" name="" descr=""/>
          <p:cNvPicPr/>
          <p:nvPr/>
        </p:nvPicPr>
        <p:blipFill>
          <a:blip r:embed="rId1"/>
          <a:stretch/>
        </p:blipFill>
        <p:spPr>
          <a:xfrm>
            <a:off x="470880" y="1371600"/>
            <a:ext cx="10954440" cy="47959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65"/>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#2: Performance Economy and/to Sharing Economy</a:t>
            </a:r>
            <a:endParaRPr b="0" lang="en-GB" sz="2400" spc="-1" strike="noStrike">
              <a:solidFill>
                <a:srgbClr val="000000"/>
              </a:solidFill>
              <a:latin typeface="Arial"/>
            </a:endParaRPr>
          </a:p>
        </p:txBody>
      </p:sp>
      <p:sp>
        <p:nvSpPr>
          <p:cNvPr id="259" name="CustomShape 166"/>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60" name="" descr=""/>
          <p:cNvPicPr/>
          <p:nvPr/>
        </p:nvPicPr>
        <p:blipFill>
          <a:blip r:embed="rId1"/>
          <a:stretch/>
        </p:blipFill>
        <p:spPr>
          <a:xfrm>
            <a:off x="566640" y="2167200"/>
            <a:ext cx="10630080" cy="30002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44"/>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1– Resell?</a:t>
            </a:r>
            <a:endParaRPr b="0" lang="en-GB" sz="3000" spc="-1" strike="noStrike">
              <a:solidFill>
                <a:srgbClr val="000000"/>
              </a:solidFill>
              <a:latin typeface="Arial"/>
            </a:endParaRPr>
          </a:p>
        </p:txBody>
      </p:sp>
      <p:sp>
        <p:nvSpPr>
          <p:cNvPr id="262" name="CustomShape 76"/>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46"/>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Resell and Reuse of IT Devices</a:t>
            </a:r>
            <a:endParaRPr b="0" lang="en-GB" sz="2400" spc="-1" strike="noStrike">
              <a:solidFill>
                <a:srgbClr val="000000"/>
              </a:solidFill>
              <a:latin typeface="Arial"/>
            </a:endParaRPr>
          </a:p>
        </p:txBody>
      </p:sp>
      <p:sp>
        <p:nvSpPr>
          <p:cNvPr id="264" name="CustomShape 77"/>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65" name="CustomShape 78"/>
          <p:cNvSpPr/>
          <p:nvPr/>
        </p:nvSpPr>
        <p:spPr>
          <a:xfrm>
            <a:off x="267480" y="6345000"/>
            <a:ext cx="646992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https://www.ebay-kleinanzeigen.de</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https://www.momox.co.uk </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https://www.rebuy.de</a:t>
            </a:r>
            <a:endParaRPr b="0" lang="en-GB" sz="900" spc="-1" strike="noStrike">
              <a:solidFill>
                <a:srgbClr val="000000"/>
              </a:solidFill>
              <a:latin typeface="Arial"/>
            </a:endParaRPr>
          </a:p>
        </p:txBody>
      </p:sp>
      <p:sp>
        <p:nvSpPr>
          <p:cNvPr id="266" name="CustomShape 79"/>
          <p:cNvSpPr/>
          <p:nvPr/>
        </p:nvSpPr>
        <p:spPr>
          <a:xfrm>
            <a:off x="457200" y="2971800"/>
            <a:ext cx="3424320" cy="167760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Momox.co.uk</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Ebay-Kleinanzeigen.de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Rebuy.de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50"/>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2 – Future Resources </a:t>
            </a:r>
            <a:endParaRPr b="0" lang="en-GB" sz="3000" spc="-1" strike="noStrike">
              <a:solidFill>
                <a:srgbClr val="000000"/>
              </a:solidFill>
              <a:latin typeface="Arial"/>
            </a:endParaRPr>
          </a:p>
        </p:txBody>
      </p:sp>
      <p:sp>
        <p:nvSpPr>
          <p:cNvPr id="268" name="CustomShape 80"/>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5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Buildings as Material Banks (BAMB)</a:t>
            </a:r>
            <a:endParaRPr b="0" lang="en-GB" sz="2400" spc="-1" strike="noStrike">
              <a:solidFill>
                <a:srgbClr val="000000"/>
              </a:solidFill>
              <a:latin typeface="Arial"/>
            </a:endParaRPr>
          </a:p>
        </p:txBody>
      </p:sp>
      <p:sp>
        <p:nvSpPr>
          <p:cNvPr id="270" name="CustomShape 81"/>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1" name="CustomShape 82"/>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https://cordis.europa.eu/project/id/642384</a:t>
            </a:r>
            <a:endParaRPr b="0" lang="en-GB" sz="900" spc="-1" strike="noStrike">
              <a:solidFill>
                <a:srgbClr val="000000"/>
              </a:solidFill>
              <a:latin typeface="Arial"/>
            </a:endParaRPr>
          </a:p>
        </p:txBody>
      </p:sp>
      <p:sp>
        <p:nvSpPr>
          <p:cNvPr id="272" name="CustomShape 83"/>
          <p:cNvSpPr/>
          <p:nvPr/>
        </p:nvSpPr>
        <p:spPr>
          <a:xfrm>
            <a:off x="457560" y="1600560"/>
            <a:ext cx="10283040" cy="4339440"/>
          </a:xfrm>
          <a:prstGeom prst="rect">
            <a:avLst/>
          </a:prstGeom>
          <a:noFill/>
          <a:ln w="0">
            <a:noFill/>
          </a:ln>
        </p:spPr>
        <p:style>
          <a:lnRef idx="0"/>
          <a:fillRef idx="0"/>
          <a:effectRef idx="0"/>
          <a:fontRef idx="minor"/>
        </p:style>
        <p:txBody>
          <a:bodyPr lIns="90000" rIns="90000" tIns="45000" bIns="45000" anchor="ctr">
            <a:noAutofit/>
          </a:bodyPr>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Integrating “materials passports” with reversible building design to optimise </a:t>
            </a:r>
            <a:r>
              <a:rPr b="0" i="1" lang="en-US" sz="1800" spc="-1" strike="noStrike">
                <a:solidFill>
                  <a:srgbClr val="000000"/>
                </a:solidFill>
                <a:latin typeface="DejaVu Sans"/>
                <a:ea typeface="DejaVu Sans"/>
              </a:rPr>
              <a:t>Circular Industrial Value Chains</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289"/>
              </a:spcBef>
            </a:pPr>
            <a:endParaRPr b="0" lang="en-GB" sz="1800" spc="-1" strike="noStrike">
              <a:solidFill>
                <a:srgbClr val="000000"/>
              </a:solidFill>
              <a:latin typeface="Arial"/>
            </a:endParaRPr>
          </a:p>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Aims of BAMB:</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Prevention of construction and demolition waste.</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Reduction of virgin resource consumption and the development towards a circular economy through industrial symbiosis.</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Addressing the challenges mentioned in the </a:t>
            </a:r>
            <a:r>
              <a:rPr b="0" lang="en-US" sz="1800" spc="-1" strike="noStrike" u="sng">
                <a:solidFill>
                  <a:srgbClr val="0000ff"/>
                </a:solidFill>
                <a:uFillTx/>
                <a:latin typeface="DejaVu Sans"/>
                <a:ea typeface="DejaVu Sans"/>
                <a:hlinkClick r:id="rId1"/>
              </a:rPr>
              <a:t>Work Programme on Climate action, environment, resource efficiency and raw materials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56"/>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Landfill Mining</a:t>
            </a:r>
            <a:endParaRPr b="0" lang="en-GB" sz="2400" spc="-1" strike="noStrike">
              <a:solidFill>
                <a:srgbClr val="000000"/>
              </a:solidFill>
              <a:latin typeface="Arial"/>
            </a:endParaRPr>
          </a:p>
        </p:txBody>
      </p:sp>
      <p:sp>
        <p:nvSpPr>
          <p:cNvPr id="274" name="CustomShape 84"/>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5" name="CustomShape 86"/>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Laner et al. (2016) – Quantitative Analysis of Critical Factors for the Climate Impact of Landfill Mining</a:t>
            </a:r>
            <a:endParaRPr b="0" lang="en-GB" sz="900" spc="-1" strike="noStrike">
              <a:solidFill>
                <a:srgbClr val="000000"/>
              </a:solidFill>
              <a:latin typeface="Arial"/>
            </a:endParaRPr>
          </a:p>
        </p:txBody>
      </p:sp>
      <p:pic>
        <p:nvPicPr>
          <p:cNvPr id="276" name="" descr=""/>
          <p:cNvPicPr/>
          <p:nvPr/>
        </p:nvPicPr>
        <p:blipFill>
          <a:blip r:embed="rId1"/>
          <a:stretch/>
        </p:blipFill>
        <p:spPr>
          <a:xfrm>
            <a:off x="1371600" y="1440360"/>
            <a:ext cx="9029880" cy="47271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85"/>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3 – Digital Twins</a:t>
            </a:r>
            <a:endParaRPr b="0" lang="en-GB" sz="3000" spc="-1" strike="noStrike">
              <a:solidFill>
                <a:srgbClr val="000000"/>
              </a:solidFill>
              <a:latin typeface="Arial"/>
            </a:endParaRPr>
          </a:p>
        </p:txBody>
      </p:sp>
      <p:sp>
        <p:nvSpPr>
          <p:cNvPr id="278" name="CustomShape 34"/>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87"/>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Definitions</a:t>
            </a:r>
            <a:endParaRPr b="0" lang="en-GB" sz="2400" spc="-1" strike="noStrike">
              <a:solidFill>
                <a:srgbClr val="000000"/>
              </a:solidFill>
              <a:latin typeface="Arial"/>
            </a:endParaRPr>
          </a:p>
        </p:txBody>
      </p:sp>
      <p:pic>
        <p:nvPicPr>
          <p:cNvPr id="280" name="" descr=""/>
          <p:cNvPicPr/>
          <p:nvPr/>
        </p:nvPicPr>
        <p:blipFill>
          <a:blip r:embed="rId1"/>
          <a:stretch/>
        </p:blipFill>
        <p:spPr>
          <a:xfrm>
            <a:off x="1506240" y="1398240"/>
            <a:ext cx="8458920" cy="4909320"/>
          </a:xfrm>
          <a:prstGeom prst="rect">
            <a:avLst/>
          </a:prstGeom>
          <a:ln w="0">
            <a:noFill/>
          </a:ln>
        </p:spPr>
      </p:pic>
      <p:sp>
        <p:nvSpPr>
          <p:cNvPr id="281" name="CustomShape 35"/>
          <p:cNvSpPr/>
          <p:nvPr/>
        </p:nvSpPr>
        <p:spPr>
          <a:xfrm>
            <a:off x="263520" y="6411600"/>
            <a:ext cx="8787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Negri et al. (2017) – A Review of the Roles of Digital Twin in CPS-based Production Systems – https://doi.org/10.1016/j.promfg.2017.07.198</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89"/>
          <p:cNvSpPr/>
          <p:nvPr/>
        </p:nvSpPr>
        <p:spPr>
          <a:xfrm>
            <a:off x="263520" y="6391440"/>
            <a:ext cx="11011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283" name="CustomShape 36"/>
          <p:cNvSpPr/>
          <p:nvPr/>
        </p:nvSpPr>
        <p:spPr>
          <a:xfrm>
            <a:off x="7810200" y="2963880"/>
            <a:ext cx="34272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284" name="CustomShape 37"/>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1: Automotive Industry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85" name="" descr=""/>
          <p:cNvPicPr/>
          <p:nvPr/>
        </p:nvPicPr>
        <p:blipFill>
          <a:blip r:embed="rId2"/>
          <a:stretch/>
        </p:blipFill>
        <p:spPr>
          <a:xfrm>
            <a:off x="1385640" y="1469880"/>
            <a:ext cx="6129720" cy="51357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4406760"/>
            <a:ext cx="10741320" cy="135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Circular Economy</a:t>
            </a:r>
            <a:endParaRPr b="0" lang="en-GB" sz="3000" spc="-1" strike="noStrike">
              <a:solidFill>
                <a:srgbClr val="000000"/>
              </a:solidFill>
              <a:latin typeface="Arial"/>
            </a:endParaRPr>
          </a:p>
        </p:txBody>
      </p:sp>
      <p:sp>
        <p:nvSpPr>
          <p:cNvPr id="117" name="CustomShape 2"/>
          <p:cNvSpPr/>
          <p:nvPr/>
        </p:nvSpPr>
        <p:spPr>
          <a:xfrm>
            <a:off x="335520" y="2906640"/>
            <a:ext cx="10741320" cy="148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92"/>
          <p:cNvSpPr/>
          <p:nvPr/>
        </p:nvSpPr>
        <p:spPr>
          <a:xfrm>
            <a:off x="370080" y="6194160"/>
            <a:ext cx="110113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Dembski, Fabian, et al. "Urban digital twins for smart cities and citizens: the case study of Herrenberg, Germany." </a:t>
            </a:r>
            <a:r>
              <a:rPr b="0" i="1" lang="en-US" sz="900" spc="-1" strike="noStrike">
                <a:solidFill>
                  <a:srgbClr val="a6a6a6"/>
                </a:solidFill>
                <a:latin typeface="Roboto"/>
                <a:ea typeface="DejaVu Sans"/>
              </a:rPr>
              <a:t>Sustainability</a:t>
            </a:r>
            <a:r>
              <a:rPr b="0" lang="en-US" sz="900" spc="-1" strike="noStrike">
                <a:solidFill>
                  <a:srgbClr val="a6a6a6"/>
                </a:solidFill>
                <a:latin typeface="Roboto"/>
                <a:ea typeface="DejaVu Sans"/>
              </a:rPr>
              <a:t> 12.6 (2020): 2307</a:t>
            </a:r>
            <a:br>
              <a:rPr sz="900"/>
            </a:br>
            <a:endParaRPr b="0" lang="en-GB" sz="900" spc="-1" strike="noStrike">
              <a:solidFill>
                <a:srgbClr val="000000"/>
              </a:solidFill>
              <a:latin typeface="Arial"/>
            </a:endParaRPr>
          </a:p>
        </p:txBody>
      </p:sp>
      <p:sp>
        <p:nvSpPr>
          <p:cNvPr id="287" name="CustomShape 38"/>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2: Smart Cities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88" name="" descr=""/>
          <p:cNvPicPr/>
          <p:nvPr/>
        </p:nvPicPr>
        <p:blipFill>
          <a:blip r:embed="rId1"/>
          <a:stretch/>
        </p:blipFill>
        <p:spPr>
          <a:xfrm>
            <a:off x="438480" y="1600200"/>
            <a:ext cx="6189120" cy="4194360"/>
          </a:xfrm>
          <a:prstGeom prst="rect">
            <a:avLst/>
          </a:prstGeom>
          <a:ln w="0">
            <a:noFill/>
          </a:ln>
        </p:spPr>
      </p:pic>
      <p:sp>
        <p:nvSpPr>
          <p:cNvPr id="289" name="TextShape 1"/>
          <p:cNvSpPr/>
          <p:nvPr/>
        </p:nvSpPr>
        <p:spPr>
          <a:xfrm>
            <a:off x="5112000" y="5629680"/>
            <a:ext cx="2149560" cy="23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700" spc="-1" strike="noStrike">
                <a:solidFill>
                  <a:srgbClr val="000000"/>
                </a:solidFill>
                <a:latin typeface="DejaVu Sans"/>
                <a:ea typeface="DejaVu Sans"/>
              </a:rPr>
              <a:t>© OpenStreetMap contributors</a:t>
            </a:r>
            <a:endParaRPr b="0" lang="en-GB" sz="700" spc="-1" strike="noStrike">
              <a:solidFill>
                <a:srgbClr val="000000"/>
              </a:solidFill>
              <a:latin typeface="Arial"/>
            </a:endParaRPr>
          </a:p>
        </p:txBody>
      </p:sp>
      <p:sp>
        <p:nvSpPr>
          <p:cNvPr id="290" name="TextShape 3"/>
          <p:cNvSpPr/>
          <p:nvPr/>
        </p:nvSpPr>
        <p:spPr>
          <a:xfrm>
            <a:off x="6858000" y="1600200"/>
            <a:ext cx="4113000" cy="457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115000"/>
              <a:buFont typeface="Wingdings 2" charset="2"/>
              <a:buChar char=""/>
            </a:pPr>
            <a:r>
              <a:rPr b="0" lang="en-US" sz="2200" spc="-1" strike="noStrike">
                <a:solidFill>
                  <a:srgbClr val="000000"/>
                </a:solidFill>
                <a:latin typeface="DejaVu Sans"/>
                <a:ea typeface="DejaVu Sans"/>
              </a:rPr>
              <a:t>Digital Twin of Herrenberg</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Mathematical street network model with space syntax</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Used to indicate high/low potentials of traffic.</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Sensor network</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Temperature</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Humidity</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Particulate Matter</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Air-flow simulation</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Simulation and combination of data relates emissions to potential volume of traffic using wind, humidity, temperature and particulate matter data.</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3D Visualization of the above using Virtual Reality (VR)</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94"/>
          <p:cNvSpPr/>
          <p:nvPr/>
        </p:nvSpPr>
        <p:spPr>
          <a:xfrm>
            <a:off x="263520" y="6406920"/>
            <a:ext cx="11011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a6a6a6"/>
                </a:solidFill>
                <a:uFillTx/>
                <a:latin typeface="Roboto"/>
                <a:ea typeface="DejaVu Sans"/>
              </a:rPr>
              <a:t>Image recreated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292" name="CustomShape 39"/>
          <p:cNvSpPr/>
          <p:nvPr/>
        </p:nvSpPr>
        <p:spPr>
          <a:xfrm>
            <a:off x="5029200" y="4727160"/>
            <a:ext cx="552420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100" spc="-1" strike="noStrike">
                <a:solidFill>
                  <a:srgbClr val="333333"/>
                </a:solidFill>
                <a:latin typeface="DejaVu Sans"/>
                <a:ea typeface="DejaVu Sans"/>
              </a:rPr>
              <a:t>The figure shows some of the most important subsystems in a fighter jet. A digital twin consists of many different subspaces containing models, simulation data, measured data, and reports for each of the subsystems of the airplane</a:t>
            </a:r>
            <a:endParaRPr b="0" lang="en-GB" sz="1100" spc="-1" strike="noStrike">
              <a:solidFill>
                <a:srgbClr val="000000"/>
              </a:solidFill>
              <a:latin typeface="Arial"/>
            </a:endParaRPr>
          </a:p>
        </p:txBody>
      </p:sp>
      <p:sp>
        <p:nvSpPr>
          <p:cNvPr id="293" name="CustomShape 40"/>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3: Aviation and Aerospace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94" name="" descr=""/>
          <p:cNvPicPr/>
          <p:nvPr/>
        </p:nvPicPr>
        <p:blipFill>
          <a:blip r:embed="rId2"/>
          <a:stretch/>
        </p:blipFill>
        <p:spPr>
          <a:xfrm>
            <a:off x="493200" y="1372680"/>
            <a:ext cx="8517960" cy="4291920"/>
          </a:xfrm>
          <a:prstGeom prst="rect">
            <a:avLst/>
          </a:prstGeom>
          <a:ln w="0">
            <a:noFill/>
          </a:ln>
        </p:spPr>
      </p:pic>
      <p:sp>
        <p:nvSpPr>
          <p:cNvPr id="295" name="CustomShape 41"/>
          <p:cNvSpPr/>
          <p:nvPr/>
        </p:nvSpPr>
        <p:spPr>
          <a:xfrm>
            <a:off x="9950040" y="931680"/>
            <a:ext cx="515160" cy="4950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98"/>
          <p:cNvSpPr/>
          <p:nvPr/>
        </p:nvSpPr>
        <p:spPr>
          <a:xfrm>
            <a:off x="263520" y="6391440"/>
            <a:ext cx="110113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from: Rao, Dattaraj Jagdish, and Shraddha Mane. "Digital Twin approach to Clinical DSS with Explainable AI." </a:t>
            </a:r>
            <a:r>
              <a:rPr b="0" i="1" lang="en-US" sz="900" spc="-1" strike="noStrike">
                <a:solidFill>
                  <a:srgbClr val="a6a6a6"/>
                </a:solidFill>
                <a:latin typeface="Roboto"/>
                <a:ea typeface="DejaVu Sans"/>
              </a:rPr>
              <a:t>arXiv preprint arXiv:1910.13520</a:t>
            </a:r>
            <a:r>
              <a:rPr b="0" lang="en-US" sz="900" spc="-1" strike="noStrike">
                <a:solidFill>
                  <a:srgbClr val="a6a6a6"/>
                </a:solidFill>
                <a:latin typeface="Roboto"/>
                <a:ea typeface="DejaVu Sans"/>
              </a:rPr>
              <a:t> (2019).</a:t>
            </a:r>
            <a:endParaRPr b="0" lang="en-GB" sz="900" spc="-1" strike="noStrike">
              <a:solidFill>
                <a:srgbClr val="000000"/>
              </a:solidFill>
              <a:latin typeface="Arial"/>
            </a:endParaRPr>
          </a:p>
        </p:txBody>
      </p:sp>
      <p:sp>
        <p:nvSpPr>
          <p:cNvPr id="297" name="CustomShape 42"/>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4: Human Medicine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98" name="" descr=""/>
          <p:cNvPicPr/>
          <p:nvPr/>
        </p:nvPicPr>
        <p:blipFill>
          <a:blip r:embed="rId1"/>
          <a:stretch/>
        </p:blipFill>
        <p:spPr>
          <a:xfrm>
            <a:off x="2057400" y="1371600"/>
            <a:ext cx="8539560" cy="4798800"/>
          </a:xfrm>
          <a:prstGeom prst="rect">
            <a:avLst/>
          </a:prstGeom>
          <a:ln w="0">
            <a:noFill/>
          </a:ln>
        </p:spPr>
      </p:pic>
      <p:sp>
        <p:nvSpPr>
          <p:cNvPr id="299" name="CustomShape 43"/>
          <p:cNvSpPr/>
          <p:nvPr/>
        </p:nvSpPr>
        <p:spPr>
          <a:xfrm>
            <a:off x="9950040" y="931680"/>
            <a:ext cx="515160" cy="4950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01"/>
          <p:cNvSpPr/>
          <p:nvPr/>
        </p:nvSpPr>
        <p:spPr>
          <a:xfrm>
            <a:off x="1107360" y="4861080"/>
            <a:ext cx="2883240" cy="83556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Simulation </a:t>
            </a:r>
            <a:endParaRPr b="0" lang="en-GB" sz="1800" spc="-1" strike="noStrike">
              <a:solidFill>
                <a:srgbClr val="000000"/>
              </a:solidFill>
              <a:latin typeface="Arial"/>
            </a:endParaRPr>
          </a:p>
        </p:txBody>
      </p:sp>
      <p:sp>
        <p:nvSpPr>
          <p:cNvPr id="301" name="CustomShape 44"/>
          <p:cNvSpPr/>
          <p:nvPr/>
        </p:nvSpPr>
        <p:spPr>
          <a:xfrm>
            <a:off x="4455360" y="4803840"/>
            <a:ext cx="2883240" cy="93888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IoT </a:t>
            </a:r>
            <a:endParaRPr b="0" lang="en-GB" sz="1800" spc="-1" strike="noStrike">
              <a:solidFill>
                <a:srgbClr val="000000"/>
              </a:solidFill>
              <a:latin typeface="Arial"/>
            </a:endParaRPr>
          </a:p>
        </p:txBody>
      </p:sp>
      <p:sp>
        <p:nvSpPr>
          <p:cNvPr id="302" name="CustomShape 45"/>
          <p:cNvSpPr/>
          <p:nvPr/>
        </p:nvSpPr>
        <p:spPr>
          <a:xfrm>
            <a:off x="7632360" y="4827600"/>
            <a:ext cx="2883240" cy="91188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Prototype's  </a:t>
            </a:r>
            <a:endParaRPr b="0" lang="en-GB" sz="1800" spc="-1" strike="noStrike">
              <a:solidFill>
                <a:srgbClr val="000000"/>
              </a:solidFill>
              <a:latin typeface="Arial"/>
            </a:endParaRPr>
          </a:p>
        </p:txBody>
      </p:sp>
      <p:sp>
        <p:nvSpPr>
          <p:cNvPr id="303" name="CustomShape 46"/>
          <p:cNvSpPr/>
          <p:nvPr/>
        </p:nvSpPr>
        <p:spPr>
          <a:xfrm flipV="1">
            <a:off x="2382480" y="3634560"/>
            <a:ext cx="2106000" cy="1220760"/>
          </a:xfrm>
          <a:custGeom>
            <a:avLst/>
            <a:gdLst>
              <a:gd name="textAreaLeft" fmla="*/ 0 w 2106000"/>
              <a:gd name="textAreaRight" fmla="*/ 2107800 w 2106000"/>
              <a:gd name="textAreaTop" fmla="*/ -1080 h 1220760"/>
              <a:gd name="textAreaBottom" fmla="*/ 1221480 h 122076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4" name="CustomShape 47"/>
          <p:cNvSpPr/>
          <p:nvPr/>
        </p:nvSpPr>
        <p:spPr>
          <a:xfrm flipH="1" flipV="1">
            <a:off x="5754600" y="3634920"/>
            <a:ext cx="360" cy="1261080"/>
          </a:xfrm>
          <a:custGeom>
            <a:avLst/>
            <a:gdLst>
              <a:gd name="textAreaLeft" fmla="*/ -11160 w 360"/>
              <a:gd name="textAreaRight" fmla="*/ 360 w 360"/>
              <a:gd name="textAreaTop" fmla="*/ -1080 h 1261080"/>
              <a:gd name="textAreaBottom" fmla="*/ 1261800 h 126108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5" name="CustomShape 48"/>
          <p:cNvSpPr/>
          <p:nvPr/>
        </p:nvSpPr>
        <p:spPr>
          <a:xfrm flipH="1" flipV="1">
            <a:off x="7287480" y="3629160"/>
            <a:ext cx="1878840" cy="1440000"/>
          </a:xfrm>
          <a:custGeom>
            <a:avLst/>
            <a:gdLst>
              <a:gd name="textAreaLeft" fmla="*/ -1080 w 1878840"/>
              <a:gd name="textAreaRight" fmla="*/ 1879560 w 1878840"/>
              <a:gd name="textAreaTop" fmla="*/ 1080 h 1440000"/>
              <a:gd name="textAreaBottom" fmla="*/ 1442880 h 144000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6" name="CustomShape 49"/>
          <p:cNvSpPr/>
          <p:nvPr/>
        </p:nvSpPr>
        <p:spPr>
          <a:xfrm>
            <a:off x="3900240" y="2915280"/>
            <a:ext cx="4146120" cy="687960"/>
          </a:xfrm>
          <a:prstGeom prst="rect">
            <a:avLst/>
          </a:prstGeom>
          <a:solidFill>
            <a:srgbClr val="ffffff"/>
          </a:solidFill>
          <a:ln w="25560">
            <a:solidFill>
              <a:srgbClr val="4f81bd"/>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Digital Twin</a:t>
            </a:r>
            <a:endParaRPr b="0" lang="en-GB" sz="1800" spc="-1" strike="noStrike">
              <a:solidFill>
                <a:srgbClr val="000000"/>
              </a:solidFill>
              <a:latin typeface="Arial"/>
            </a:endParaRPr>
          </a:p>
        </p:txBody>
      </p:sp>
      <p:sp>
        <p:nvSpPr>
          <p:cNvPr id="307" name="CustomShape 50"/>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Digital Twins vs. Other Concepts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8" name="CustomShape 51"/>
          <p:cNvSpPr/>
          <p:nvPr/>
        </p:nvSpPr>
        <p:spPr>
          <a:xfrm>
            <a:off x="487800" y="1391760"/>
            <a:ext cx="10742400" cy="5029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Digital twins are often compared to be synonymous with simulation, prototype, IoT,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10"/>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310" name="CustomShape 52"/>
          <p:cNvSpPr/>
          <p:nvPr/>
        </p:nvSpPr>
        <p:spPr>
          <a:xfrm>
            <a:off x="263520" y="6411600"/>
            <a:ext cx="104324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311" name="" descr=""/>
          <p:cNvPicPr/>
          <p:nvPr/>
        </p:nvPicPr>
        <p:blipFill>
          <a:blip r:embed="rId2"/>
          <a:stretch/>
        </p:blipFill>
        <p:spPr>
          <a:xfrm>
            <a:off x="2772000" y="670680"/>
            <a:ext cx="6615360" cy="66243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12"/>
          <p:cNvSpPr/>
          <p:nvPr/>
        </p:nvSpPr>
        <p:spPr>
          <a:xfrm>
            <a:off x="2040120" y="5637240"/>
            <a:ext cx="810864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DejaVu Sans"/>
                <a:ea typeface="DejaVu Sans"/>
              </a:rPr>
              <a:t>Relevant Information can be gathered, updated and accessed via a digital twin. Thus creating transparency and traceability.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sp>
        <p:nvSpPr>
          <p:cNvPr id="313" name="CustomShape 53"/>
          <p:cNvSpPr/>
          <p:nvPr/>
        </p:nvSpPr>
        <p:spPr>
          <a:xfrm>
            <a:off x="248760" y="6441840"/>
            <a:ext cx="5693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Based on https://fslci.org/wp-content/uploads/2018/Slides/Sessions/Session_5_Prox.pdf</a:t>
            </a:r>
            <a:endParaRPr b="0" lang="en-GB" sz="900" spc="-1" strike="noStrike">
              <a:solidFill>
                <a:srgbClr val="000000"/>
              </a:solidFill>
              <a:latin typeface="Arial"/>
            </a:endParaRPr>
          </a:p>
        </p:txBody>
      </p:sp>
      <p:sp>
        <p:nvSpPr>
          <p:cNvPr id="314" name="CustomShape 54"/>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(1): Supply Chain Transparency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315" name="" descr=""/>
          <p:cNvPicPr/>
          <p:nvPr/>
        </p:nvPicPr>
        <p:blipFill>
          <a:blip r:embed="rId1"/>
          <a:stretch/>
        </p:blipFill>
        <p:spPr>
          <a:xfrm>
            <a:off x="457200" y="1551600"/>
            <a:ext cx="11199600" cy="37317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Inhaltsplatzhalter 5_0" descr=""/>
          <p:cNvPicPr/>
          <p:nvPr/>
        </p:nvPicPr>
        <p:blipFill>
          <a:blip r:embed="rId1"/>
          <a:stretch/>
        </p:blipFill>
        <p:spPr>
          <a:xfrm>
            <a:off x="1617120" y="1603080"/>
            <a:ext cx="8541000" cy="4736160"/>
          </a:xfrm>
          <a:prstGeom prst="rect">
            <a:avLst/>
          </a:prstGeom>
          <a:ln w="0">
            <a:noFill/>
          </a:ln>
          <a:effectLst>
            <a:outerShdw dir="5400000" dist="50760">
              <a:srgbClr val="eeece1"/>
            </a:outerShdw>
          </a:effectLst>
        </p:spPr>
      </p:pic>
      <p:sp>
        <p:nvSpPr>
          <p:cNvPr id="317" name="CustomShape 55"/>
          <p:cNvSpPr/>
          <p:nvPr/>
        </p:nvSpPr>
        <p:spPr>
          <a:xfrm>
            <a:off x="126720" y="6355440"/>
            <a:ext cx="6477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Sustainable Ecosystems Engineering Research Group – ISSE TU Clausthal </a:t>
            </a:r>
            <a:endParaRPr b="0" lang="en-GB" sz="900" spc="-1" strike="noStrike">
              <a:solidFill>
                <a:srgbClr val="000000"/>
              </a:solidFill>
              <a:latin typeface="Arial"/>
            </a:endParaRPr>
          </a:p>
        </p:txBody>
      </p:sp>
      <p:sp>
        <p:nvSpPr>
          <p:cNvPr id="318" name="CustomShape 56"/>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(2): Sustainability Impact Factor</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3" descr=""/>
          <p:cNvPicPr/>
          <p:nvPr/>
        </p:nvPicPr>
        <p:blipFill>
          <a:blip r:embed="rId1"/>
          <a:stretch/>
        </p:blipFill>
        <p:spPr>
          <a:xfrm>
            <a:off x="6400800" y="4096800"/>
            <a:ext cx="2067120" cy="617400"/>
          </a:xfrm>
          <a:prstGeom prst="rect">
            <a:avLst/>
          </a:prstGeom>
          <a:ln w="0">
            <a:noFill/>
          </a:ln>
        </p:spPr>
      </p:pic>
      <p:pic>
        <p:nvPicPr>
          <p:cNvPr id="320" name="Picture 4_ 2" descr=""/>
          <p:cNvPicPr/>
          <p:nvPr/>
        </p:nvPicPr>
        <p:blipFill>
          <a:blip r:embed="rId2"/>
          <a:stretch/>
        </p:blipFill>
        <p:spPr>
          <a:xfrm>
            <a:off x="5933520" y="2501640"/>
            <a:ext cx="2067120" cy="617400"/>
          </a:xfrm>
          <a:prstGeom prst="rect">
            <a:avLst/>
          </a:prstGeom>
          <a:ln w="0">
            <a:noFill/>
          </a:ln>
        </p:spPr>
      </p:pic>
      <p:sp>
        <p:nvSpPr>
          <p:cNvPr id="321" name="CustomShape 57"/>
          <p:cNvSpPr/>
          <p:nvPr/>
        </p:nvSpPr>
        <p:spPr>
          <a:xfrm>
            <a:off x="6912360" y="2857680"/>
            <a:ext cx="4588920" cy="10951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1 – Resell</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i="1" lang="en-US" sz="1600" spc="-1" strike="noStrike">
                <a:solidFill>
                  <a:srgbClr val="000000"/>
                </a:solidFill>
                <a:latin typeface="Arial"/>
                <a:ea typeface="DejaVu Sans"/>
              </a:rPr>
              <a:t>Buyers can access data </a:t>
            </a:r>
            <a:r>
              <a:rPr b="0" lang="en-US" sz="1600" spc="-1" strike="noStrike">
                <a:solidFill>
                  <a:srgbClr val="000000"/>
                </a:solidFill>
                <a:latin typeface="Arial"/>
                <a:ea typeface="DejaVu Sans"/>
              </a:rPr>
              <a:t>from the twin and </a:t>
            </a:r>
            <a:r>
              <a:rPr b="0" i="1" lang="en-US" sz="1600" spc="-1" strike="noStrike">
                <a:solidFill>
                  <a:srgbClr val="c00000"/>
                </a:solidFill>
                <a:latin typeface="Arial"/>
                <a:ea typeface="DejaVu Sans"/>
              </a:rPr>
              <a:t>determine</a:t>
            </a:r>
            <a:r>
              <a:rPr b="0" lang="en-US" sz="1600" spc="-1" strike="noStrike">
                <a:solidFill>
                  <a:srgbClr val="000000"/>
                </a:solidFill>
                <a:latin typeface="Arial"/>
                <a:ea typeface="DejaVu Sans"/>
              </a:rPr>
              <a:t> if the laptop/product will </a:t>
            </a:r>
            <a:r>
              <a:rPr b="0" i="1" lang="en-US" sz="1600" spc="-1" strike="noStrike">
                <a:solidFill>
                  <a:srgbClr val="000000"/>
                </a:solidFill>
                <a:latin typeface="Arial"/>
                <a:ea typeface="DejaVu Sans"/>
              </a:rPr>
              <a:t>serve their requirements. </a:t>
            </a:r>
            <a:endParaRPr b="0" lang="en-GB" sz="1600" spc="-1" strike="noStrike">
              <a:solidFill>
                <a:srgbClr val="000000"/>
              </a:solidFill>
              <a:latin typeface="Arial"/>
            </a:endParaRPr>
          </a:p>
        </p:txBody>
      </p:sp>
      <p:sp>
        <p:nvSpPr>
          <p:cNvPr id="322" name="CustomShape 58"/>
          <p:cNvSpPr/>
          <p:nvPr/>
        </p:nvSpPr>
        <p:spPr>
          <a:xfrm>
            <a:off x="7094160" y="4601880"/>
            <a:ext cx="4588920" cy="1582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2 - Repair</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Repairers can </a:t>
            </a:r>
            <a:r>
              <a:rPr b="0" i="1" lang="en-US" sz="1600" spc="-1" strike="noStrike">
                <a:solidFill>
                  <a:srgbClr val="c00000"/>
                </a:solidFill>
                <a:latin typeface="Arial"/>
                <a:ea typeface="DejaVu Sans"/>
              </a:rPr>
              <a:t>access</a:t>
            </a:r>
            <a:r>
              <a:rPr b="0" i="1" lang="en-US" sz="1600" spc="-1" strike="noStrike">
                <a:solidFill>
                  <a:srgbClr val="000000"/>
                </a:solidFill>
                <a:latin typeface="Arial"/>
                <a:ea typeface="DejaVu Sans"/>
              </a:rPr>
              <a:t> the twins data </a:t>
            </a:r>
            <a:r>
              <a:rPr b="0" lang="en-US" sz="1600" spc="-1" strike="noStrike">
                <a:solidFill>
                  <a:srgbClr val="000000"/>
                </a:solidFill>
                <a:latin typeface="Arial"/>
                <a:ea typeface="DejaVu Sans"/>
              </a:rPr>
              <a:t>to </a:t>
            </a:r>
            <a:r>
              <a:rPr b="0" i="1" lang="en-US" sz="1600" spc="-1" strike="noStrike">
                <a:solidFill>
                  <a:srgbClr val="c00000"/>
                </a:solidFill>
                <a:latin typeface="Arial"/>
                <a:ea typeface="DejaVu Sans"/>
              </a:rPr>
              <a:t>determine</a:t>
            </a:r>
            <a:r>
              <a:rPr b="0" lang="en-US" sz="1600" spc="-1" strike="noStrike">
                <a:solidFill>
                  <a:srgbClr val="c00000"/>
                </a:solidFill>
                <a:latin typeface="Arial"/>
                <a:ea typeface="DejaVu Sans"/>
              </a:rPr>
              <a:t> the </a:t>
            </a:r>
            <a:r>
              <a:rPr b="0" i="1" lang="en-US" sz="1600" spc="-1" strike="noStrike">
                <a:solidFill>
                  <a:srgbClr val="c00000"/>
                </a:solidFill>
                <a:latin typeface="Arial"/>
                <a:ea typeface="DejaVu Sans"/>
              </a:rPr>
              <a:t>problem</a:t>
            </a:r>
            <a:r>
              <a:rPr b="0" lang="en-US" sz="1600" spc="-1" strike="noStrike">
                <a:solidFill>
                  <a:srgbClr val="000000"/>
                </a:solidFill>
                <a:latin typeface="Arial"/>
                <a:ea typeface="DejaVu Sans"/>
              </a:rPr>
              <a:t>, rather then analyze it by themselves. This would save the repair time and cost. </a:t>
            </a:r>
            <a:endParaRPr b="0" lang="en-GB" sz="1600" spc="-1" strike="noStrike">
              <a:solidFill>
                <a:srgbClr val="000000"/>
              </a:solidFill>
              <a:latin typeface="Arial"/>
            </a:endParaRPr>
          </a:p>
          <a:p>
            <a:pPr>
              <a:lnSpc>
                <a:spcPct val="100000"/>
              </a:lnSpc>
            </a:pPr>
            <a:endParaRPr b="0" lang="en-GB" sz="1600" spc="-1" strike="noStrike">
              <a:solidFill>
                <a:srgbClr val="000000"/>
              </a:solidFill>
              <a:latin typeface="Arial"/>
            </a:endParaRPr>
          </a:p>
        </p:txBody>
      </p:sp>
      <p:sp>
        <p:nvSpPr>
          <p:cNvPr id="323" name="CustomShape 59"/>
          <p:cNvSpPr/>
          <p:nvPr/>
        </p:nvSpPr>
        <p:spPr>
          <a:xfrm>
            <a:off x="976680" y="6031800"/>
            <a:ext cx="108453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c00000"/>
                </a:solidFill>
                <a:latin typeface="Arial"/>
                <a:ea typeface="DejaVu Sans"/>
              </a:rPr>
              <a:t>More Transparency, reducing repair costs  and traceability, products could be easily leased or shared </a:t>
            </a:r>
            <a:endParaRPr b="0" lang="en-GB" sz="1600" spc="-1" strike="noStrike">
              <a:solidFill>
                <a:srgbClr val="000000"/>
              </a:solidFill>
              <a:latin typeface="Arial"/>
            </a:endParaRPr>
          </a:p>
        </p:txBody>
      </p:sp>
      <p:grpSp>
        <p:nvGrpSpPr>
          <p:cNvPr id="324" name="Group 2"/>
          <p:cNvGrpSpPr/>
          <p:nvPr/>
        </p:nvGrpSpPr>
        <p:grpSpPr>
          <a:xfrm>
            <a:off x="77400" y="2610720"/>
            <a:ext cx="6525360" cy="2648880"/>
            <a:chOff x="77400" y="2610720"/>
            <a:chExt cx="6525360" cy="2648880"/>
          </a:xfrm>
        </p:grpSpPr>
        <p:pic>
          <p:nvPicPr>
            <p:cNvPr id="325" name="Picture 9_ 2" descr=""/>
            <p:cNvPicPr/>
            <p:nvPr/>
          </p:nvPicPr>
          <p:blipFill>
            <a:blip r:embed="rId3"/>
            <a:stretch/>
          </p:blipFill>
          <p:spPr>
            <a:xfrm>
              <a:off x="77400" y="3427920"/>
              <a:ext cx="911880" cy="920880"/>
            </a:xfrm>
            <a:prstGeom prst="rect">
              <a:avLst/>
            </a:prstGeom>
            <a:ln w="0">
              <a:noFill/>
            </a:ln>
          </p:spPr>
        </p:pic>
        <p:sp>
          <p:nvSpPr>
            <p:cNvPr id="326" name="CustomShape 60"/>
            <p:cNvSpPr/>
            <p:nvPr/>
          </p:nvSpPr>
          <p:spPr>
            <a:xfrm>
              <a:off x="1075320" y="4141800"/>
              <a:ext cx="1733400" cy="52740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7" name="CustomShape 61"/>
            <p:cNvSpPr/>
            <p:nvPr/>
          </p:nvSpPr>
          <p:spPr>
            <a:xfrm rot="10800000">
              <a:off x="982800" y="2982960"/>
              <a:ext cx="1807920" cy="56808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8" name="CustomShape 62"/>
            <p:cNvSpPr/>
            <p:nvPr/>
          </p:nvSpPr>
          <p:spPr>
            <a:xfrm>
              <a:off x="1187280" y="4169520"/>
              <a:ext cx="1393200" cy="25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329" name="CustomShape 63"/>
            <p:cNvSpPr/>
            <p:nvPr/>
          </p:nvSpPr>
          <p:spPr>
            <a:xfrm>
              <a:off x="1270080" y="3161880"/>
              <a:ext cx="1393200" cy="25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330" name="CustomShape 64"/>
            <p:cNvSpPr/>
            <p:nvPr/>
          </p:nvSpPr>
          <p:spPr>
            <a:xfrm>
              <a:off x="3378960" y="4379400"/>
              <a:ext cx="262548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Digital twin of the laptop</a:t>
              </a:r>
              <a:endParaRPr b="0" lang="en-GB" sz="1600" spc="-1" strike="noStrike">
                <a:solidFill>
                  <a:srgbClr val="000000"/>
                </a:solidFill>
                <a:latin typeface="Arial"/>
              </a:endParaRPr>
            </a:p>
          </p:txBody>
        </p:sp>
        <p:sp>
          <p:nvSpPr>
            <p:cNvPr id="331" name="CustomShape 66"/>
            <p:cNvSpPr/>
            <p:nvPr/>
          </p:nvSpPr>
          <p:spPr>
            <a:xfrm>
              <a:off x="4535640" y="3448440"/>
              <a:ext cx="2067120" cy="42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Process data </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332" name="CustomShape 67"/>
            <p:cNvSpPr/>
            <p:nvPr/>
          </p:nvSpPr>
          <p:spPr>
            <a:xfrm>
              <a:off x="97200" y="3609720"/>
              <a:ext cx="10562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laptop</a:t>
              </a:r>
              <a:endParaRPr b="0" lang="en-GB" sz="1600" spc="-1" strike="noStrike">
                <a:solidFill>
                  <a:srgbClr val="000000"/>
                </a:solidFill>
                <a:latin typeface="Arial"/>
              </a:endParaRPr>
            </a:p>
          </p:txBody>
        </p:sp>
        <p:pic>
          <p:nvPicPr>
            <p:cNvPr id="333" name="Picture 17_ 2" descr=""/>
            <p:cNvPicPr/>
            <p:nvPr/>
          </p:nvPicPr>
          <p:blipFill>
            <a:blip r:embed="rId4"/>
            <a:stretch/>
          </p:blipFill>
          <p:spPr>
            <a:xfrm>
              <a:off x="3644280" y="3331080"/>
              <a:ext cx="689400" cy="695880"/>
            </a:xfrm>
            <a:prstGeom prst="rect">
              <a:avLst/>
            </a:prstGeom>
            <a:ln w="0">
              <a:noFill/>
            </a:ln>
          </p:spPr>
        </p:pic>
        <p:sp>
          <p:nvSpPr>
            <p:cNvPr id="334" name="CustomShape 68"/>
            <p:cNvSpPr/>
            <p:nvPr/>
          </p:nvSpPr>
          <p:spPr>
            <a:xfrm flipH="1" rot="5400000">
              <a:off x="3638160" y="3683880"/>
              <a:ext cx="695880" cy="9000"/>
            </a:xfrm>
            <a:prstGeom prst="curvedConnector5">
              <a:avLst>
                <a:gd name="adj1" fmla="val -31293"/>
                <a:gd name="adj2" fmla="val -4535709"/>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335" name="CustomShape 69"/>
            <p:cNvSpPr/>
            <p:nvPr/>
          </p:nvSpPr>
          <p:spPr>
            <a:xfrm flipH="1" rot="5400000">
              <a:off x="3638160" y="3545640"/>
              <a:ext cx="695880" cy="9000"/>
            </a:xfrm>
            <a:prstGeom prst="curvedConnector5">
              <a:avLst>
                <a:gd name="adj1" fmla="val -31293"/>
                <a:gd name="adj2" fmla="val -8665118"/>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336" name="CustomShape 70"/>
            <p:cNvSpPr/>
            <p:nvPr/>
          </p:nvSpPr>
          <p:spPr>
            <a:xfrm>
              <a:off x="4674240" y="2811600"/>
              <a:ext cx="1036080" cy="425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100" spc="-1" strike="noStrike">
                  <a:solidFill>
                    <a:srgbClr val="000000"/>
                  </a:solidFill>
                  <a:latin typeface="Arial"/>
                  <a:ea typeface="DejaVu Sans"/>
                </a:rPr>
                <a:t>Lifecycle data</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337" name="CustomShape 71"/>
            <p:cNvSpPr/>
            <p:nvPr/>
          </p:nvSpPr>
          <p:spPr>
            <a:xfrm>
              <a:off x="2676600" y="2610720"/>
              <a:ext cx="3916080" cy="2648880"/>
            </a:xfrm>
            <a:prstGeom prst="hexagon">
              <a:avLst>
                <a:gd name="adj" fmla="val 25000"/>
                <a:gd name="vf" fmla="val 115470"/>
              </a:avLst>
            </a:prstGeom>
            <a:noFill/>
            <a:ln w="2556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8" name="CustomShape 72"/>
            <p:cNvSpPr/>
            <p:nvPr/>
          </p:nvSpPr>
          <p:spPr>
            <a:xfrm>
              <a:off x="2890440" y="2770200"/>
              <a:ext cx="3510000" cy="2252880"/>
            </a:xfrm>
            <a:prstGeom prst="hexagon">
              <a:avLst>
                <a:gd name="adj" fmla="val 25000"/>
                <a:gd name="vf" fmla="val 115470"/>
              </a:avLst>
            </a:prstGeom>
            <a:noFill/>
            <a:ln w="25560">
              <a:solidFill>
                <a:srgbClr val="000000"/>
              </a:solidFill>
              <a:prstDash val="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grpSp>
      <p:pic>
        <p:nvPicPr>
          <p:cNvPr id="339" name="Picture 23_ 2" descr=""/>
          <p:cNvPicPr/>
          <p:nvPr/>
        </p:nvPicPr>
        <p:blipFill>
          <a:blip r:embed="rId5"/>
          <a:stretch/>
        </p:blipFill>
        <p:spPr>
          <a:xfrm>
            <a:off x="9399960" y="2610720"/>
            <a:ext cx="656640" cy="578880"/>
          </a:xfrm>
          <a:prstGeom prst="rect">
            <a:avLst/>
          </a:prstGeom>
          <a:ln w="0">
            <a:noFill/>
          </a:ln>
        </p:spPr>
      </p:pic>
      <p:pic>
        <p:nvPicPr>
          <p:cNvPr id="340" name="Picture 24_ 2" descr=""/>
          <p:cNvPicPr/>
          <p:nvPr/>
        </p:nvPicPr>
        <p:blipFill>
          <a:blip r:embed="rId6"/>
          <a:stretch/>
        </p:blipFill>
        <p:spPr>
          <a:xfrm>
            <a:off x="9549360" y="4351320"/>
            <a:ext cx="526320" cy="599400"/>
          </a:xfrm>
          <a:prstGeom prst="rect">
            <a:avLst/>
          </a:prstGeom>
          <a:ln w="0">
            <a:noFill/>
          </a:ln>
        </p:spPr>
      </p:pic>
      <p:sp>
        <p:nvSpPr>
          <p:cNvPr id="341" name="CustomShape 73"/>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(3): Increasing the Longevity of Electronics</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339"/>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17"/>
          <p:cNvSpPr/>
          <p:nvPr/>
        </p:nvSpPr>
        <p:spPr>
          <a:xfrm>
            <a:off x="263520" y="6391440"/>
            <a:ext cx="11011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343" name="CustomShape 74"/>
          <p:cNvSpPr/>
          <p:nvPr/>
        </p:nvSpPr>
        <p:spPr>
          <a:xfrm>
            <a:off x="7810200" y="2963880"/>
            <a:ext cx="34272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344" name="CustomShape 75"/>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(4): Battery Electric Vehicles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345" name="" descr=""/>
          <p:cNvPicPr/>
          <p:nvPr/>
        </p:nvPicPr>
        <p:blipFill>
          <a:blip r:embed="rId2"/>
          <a:stretch/>
        </p:blipFill>
        <p:spPr>
          <a:xfrm>
            <a:off x="1385640" y="1469880"/>
            <a:ext cx="6129720" cy="51357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23"/>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4 – Electric Vehicle Life Cycle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Assessment (LCA) </a:t>
            </a:r>
            <a:endParaRPr b="0" lang="en-GB" sz="3000" spc="-1" strike="noStrike">
              <a:solidFill>
                <a:srgbClr val="000000"/>
              </a:solidFill>
              <a:latin typeface="Arial"/>
            </a:endParaRPr>
          </a:p>
        </p:txBody>
      </p:sp>
      <p:sp>
        <p:nvSpPr>
          <p:cNvPr id="347" name="CustomShape 19"/>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119" name="CustomShape 2"/>
          <p:cNvSpPr/>
          <p:nvPr/>
        </p:nvSpPr>
        <p:spPr>
          <a:xfrm>
            <a:off x="263520" y="6411600"/>
            <a:ext cx="646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GB" sz="900" spc="-1" strike="noStrike">
              <a:solidFill>
                <a:srgbClr val="000000"/>
              </a:solidFill>
              <a:latin typeface="Arial"/>
            </a:endParaRPr>
          </a:p>
        </p:txBody>
      </p:sp>
      <p:pic>
        <p:nvPicPr>
          <p:cNvPr id="120" name="" descr=""/>
          <p:cNvPicPr/>
          <p:nvPr/>
        </p:nvPicPr>
        <p:blipFill>
          <a:blip r:embed="rId1"/>
          <a:stretch/>
        </p:blipFill>
        <p:spPr>
          <a:xfrm>
            <a:off x="381240" y="1143000"/>
            <a:ext cx="11042280" cy="512676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25"/>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349" name="CustomShape 20"/>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50" name="Grafik 4_ 2" descr=""/>
          <p:cNvPicPr/>
          <p:nvPr/>
        </p:nvPicPr>
        <p:blipFill>
          <a:blip r:embed="rId1"/>
          <a:stretch/>
        </p:blipFill>
        <p:spPr>
          <a:xfrm>
            <a:off x="842760" y="1608120"/>
            <a:ext cx="4238640" cy="36306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27"/>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352" name="CustomShape 21"/>
          <p:cNvSpPr/>
          <p:nvPr/>
        </p:nvSpPr>
        <p:spPr>
          <a:xfrm>
            <a:off x="6095880" y="1268640"/>
            <a:ext cx="4981680" cy="5029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353" name="Grafik 4_ 1" descr=""/>
          <p:cNvPicPr/>
          <p:nvPr/>
        </p:nvPicPr>
        <p:blipFill>
          <a:blip r:embed="rId1"/>
          <a:stretch/>
        </p:blipFill>
        <p:spPr>
          <a:xfrm>
            <a:off x="842760" y="1608120"/>
            <a:ext cx="4238640" cy="36306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93"/>
          <p:cNvSpPr/>
          <p:nvPr/>
        </p:nvSpPr>
        <p:spPr>
          <a:xfrm>
            <a:off x="335880" y="73620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GB" sz="2400" spc="-1" strike="noStrike">
              <a:solidFill>
                <a:srgbClr val="000000"/>
              </a:solidFill>
              <a:latin typeface="Arial"/>
            </a:endParaRPr>
          </a:p>
        </p:txBody>
      </p:sp>
      <p:sp>
        <p:nvSpPr>
          <p:cNvPr id="355" name="CustomShape 95"/>
          <p:cNvSpPr/>
          <p:nvPr/>
        </p:nvSpPr>
        <p:spPr>
          <a:xfrm>
            <a:off x="335880" y="124020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6" name="CustomShape 96"/>
          <p:cNvSpPr/>
          <p:nvPr/>
        </p:nvSpPr>
        <p:spPr>
          <a:xfrm>
            <a:off x="488160" y="1392480"/>
            <a:ext cx="313560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357" name="CustomShape 97"/>
          <p:cNvSpPr/>
          <p:nvPr/>
        </p:nvSpPr>
        <p:spPr>
          <a:xfrm>
            <a:off x="385200" y="1600200"/>
            <a:ext cx="8682840" cy="882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65"/>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359" name="CustomShape 2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0" name="CustomShape 24"/>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361" name="" descr=""/>
          <p:cNvPicPr/>
          <p:nvPr/>
        </p:nvPicPr>
        <p:blipFill>
          <a:blip r:embed="rId1"/>
          <a:stretch/>
        </p:blipFill>
        <p:spPr>
          <a:xfrm>
            <a:off x="425160" y="1251720"/>
            <a:ext cx="11228760" cy="51681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363" name="CustomShape 2"/>
          <p:cNvSpPr/>
          <p:nvPr/>
        </p:nvSpPr>
        <p:spPr>
          <a:xfrm>
            <a:off x="335520" y="1268640"/>
            <a:ext cx="10741320" cy="502884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 </a:t>
            </a:r>
            <a:r>
              <a:rPr b="0" lang="de-DE"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and Meadows (2004) – Limits to Growth – The 30-Year Update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88"/>
          <p:cNvSpPr/>
          <p:nvPr/>
        </p:nvSpPr>
        <p:spPr>
          <a:xfrm>
            <a:off x="527400" y="1412640"/>
            <a:ext cx="10357200" cy="11437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365" name="CustomShape 90"/>
          <p:cNvSpPr/>
          <p:nvPr/>
        </p:nvSpPr>
        <p:spPr>
          <a:xfrm>
            <a:off x="527400" y="2852640"/>
            <a:ext cx="10357200" cy="2364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1268640"/>
            <a:ext cx="10741320" cy="502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67" name="CustomShape 2"/>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122" name="CustomShape 2"/>
          <p:cNvSpPr/>
          <p:nvPr/>
        </p:nvSpPr>
        <p:spPr>
          <a:xfrm>
            <a:off x="263520" y="6411600"/>
            <a:ext cx="104313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123" name="" descr=""/>
          <p:cNvPicPr/>
          <p:nvPr/>
        </p:nvPicPr>
        <p:blipFill>
          <a:blip r:embed="rId2"/>
          <a:stretch/>
        </p:blipFill>
        <p:spPr>
          <a:xfrm>
            <a:off x="2772000" y="670680"/>
            <a:ext cx="6614280" cy="6623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25" name="CustomShape 2"/>
          <p:cNvSpPr/>
          <p:nvPr/>
        </p:nvSpPr>
        <p:spPr>
          <a:xfrm>
            <a:off x="263520" y="6411600"/>
            <a:ext cx="91180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126" name="CustomShape 3"/>
          <p:cNvSpPr/>
          <p:nvPr/>
        </p:nvSpPr>
        <p:spPr>
          <a:xfrm>
            <a:off x="349200" y="1600200"/>
            <a:ext cx="9595440" cy="342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28" name="CustomShape 2"/>
          <p:cNvSpPr/>
          <p:nvPr/>
        </p:nvSpPr>
        <p:spPr>
          <a:xfrm>
            <a:off x="263520" y="6381000"/>
            <a:ext cx="755460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129" name="CustomShape 3"/>
          <p:cNvSpPr/>
          <p:nvPr/>
        </p:nvSpPr>
        <p:spPr>
          <a:xfrm>
            <a:off x="419760" y="1655280"/>
            <a:ext cx="10572840" cy="19890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677</TotalTime>
  <Application>LibreOffice/7.6.5.2$Linux_X86_64 LibreOffice_project/60$Build-2</Application>
  <AppVersion>15.0000</AppVers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2024-04-22T10:50:19Z</dcterms:modified>
  <cp:revision>3486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68</vt:i4>
  </property>
</Properties>
</file>